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2" r:id="rId3"/>
  </p:sldMasterIdLst>
  <p:notesMasterIdLst>
    <p:notesMasterId r:id="rId31"/>
  </p:notesMasterIdLst>
  <p:handoutMasterIdLst>
    <p:handoutMasterId r:id="rId32"/>
  </p:handoutMasterIdLst>
  <p:sldIdLst>
    <p:sldId id="256" r:id="rId4"/>
    <p:sldId id="269" r:id="rId5"/>
    <p:sldId id="274" r:id="rId6"/>
    <p:sldId id="257" r:id="rId7"/>
    <p:sldId id="275" r:id="rId8"/>
    <p:sldId id="276" r:id="rId9"/>
    <p:sldId id="277" r:id="rId10"/>
    <p:sldId id="270" r:id="rId11"/>
    <p:sldId id="271" r:id="rId12"/>
    <p:sldId id="278" r:id="rId13"/>
    <p:sldId id="279" r:id="rId14"/>
    <p:sldId id="280" r:id="rId15"/>
    <p:sldId id="281" r:id="rId16"/>
    <p:sldId id="272" r:id="rId17"/>
    <p:sldId id="273" r:id="rId18"/>
    <p:sldId id="262" r:id="rId19"/>
    <p:sldId id="282" r:id="rId20"/>
    <p:sldId id="294" r:id="rId21"/>
    <p:sldId id="284" r:id="rId22"/>
    <p:sldId id="285" r:id="rId23"/>
    <p:sldId id="286" r:id="rId24"/>
    <p:sldId id="288" r:id="rId25"/>
    <p:sldId id="289" r:id="rId26"/>
    <p:sldId id="290" r:id="rId27"/>
    <p:sldId id="291" r:id="rId28"/>
    <p:sldId id="292" r:id="rId29"/>
    <p:sldId id="2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4" d="100"/>
          <a:sy n="114" d="100"/>
        </p:scale>
        <p:origin x="96"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custT="1"/>
      <dgm:spPr/>
      <dgm:t>
        <a:bodyPr/>
        <a:lstStyle/>
        <a:p>
          <a:pPr algn="ctr" defTabSz="914400">
            <a:buNone/>
          </a:pPr>
          <a:r>
            <a:rPr lang="es-ES" sz="1700" noProof="0" dirty="0" smtClean="0"/>
            <a:t>Datos</a:t>
          </a:r>
          <a:endParaRPr lang="es-ES" sz="1700" noProof="0" dirty="0"/>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dgm:spPr/>
      <dgm:t>
        <a:bodyPr/>
        <a:lstStyle/>
        <a:p>
          <a:pPr algn="l" defTabSz="914400">
            <a:buNone/>
          </a:pPr>
          <a:r>
            <a:rPr lang="es-ES" noProof="0" dirty="0" smtClean="0"/>
            <a:t>Planificación</a:t>
          </a:r>
          <a:endParaRPr lang="es-ES" noProof="0" dirty="0"/>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9D46839-CD06-4669-AAE4-4D1E9AFEDA78}">
      <dgm:prSet phldrT="[Text]"/>
      <dgm:spPr/>
      <dgm:t>
        <a:bodyPr/>
        <a:lstStyle/>
        <a:p>
          <a:pPr algn="l" defTabSz="914400">
            <a:buNone/>
          </a:pPr>
          <a:r>
            <a:rPr lang="es-ES" noProof="0" dirty="0" smtClean="0"/>
            <a:t>Gestión</a:t>
          </a:r>
          <a:endParaRPr lang="es-ES" noProof="0" dirty="0"/>
        </a:p>
      </dgm:t>
    </dgm:pt>
    <dgm:pt modelId="{B6B535D8-00AB-4FA1-AAEC-92498ABC6F4C}" type="parTrans" cxnId="{AD25A8A0-4628-40E2-8C9E-64E6AD4D4D91}">
      <dgm:prSet/>
      <dgm:spPr/>
      <dgm:t>
        <a:bodyPr/>
        <a:lstStyle/>
        <a:p>
          <a:endParaRPr lang="en-US"/>
        </a:p>
      </dgm:t>
    </dgm:pt>
    <dgm:pt modelId="{6497F199-DC2A-41F9-A449-D395E6BC4900}" type="sibTrans" cxnId="{AD25A8A0-4628-40E2-8C9E-64E6AD4D4D91}">
      <dgm:prSet/>
      <dgm:spPr/>
      <dgm:t>
        <a:bodyPr/>
        <a:lstStyle/>
        <a:p>
          <a:endParaRPr lang="en-US"/>
        </a:p>
      </dgm:t>
    </dgm:pt>
    <dgm:pt modelId="{F2881FB1-6580-4F21-A283-BFAA6F91D5D2}">
      <dgm:prSet phldrT="[Text]" custT="1"/>
      <dgm:spPr/>
      <dgm:t>
        <a:bodyPr/>
        <a:lstStyle/>
        <a:p>
          <a:pPr algn="ctr" defTabSz="914400">
            <a:buNone/>
          </a:pPr>
          <a:r>
            <a:rPr lang="es-ES" sz="1200" spc="-30" baseline="0" noProof="0" dirty="0" smtClean="0"/>
            <a:t>Análisis descriptivo</a:t>
          </a:r>
          <a:endParaRPr lang="es-ES" sz="1200" spc="-30" baseline="0" noProof="0" dirty="0"/>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dgm:spPr/>
      <dgm:t>
        <a:bodyPr/>
        <a:lstStyle/>
        <a:p>
          <a:pPr algn="l" defTabSz="914400">
            <a:buNone/>
          </a:pPr>
          <a:r>
            <a:rPr lang="es-ES" noProof="0" dirty="0" smtClean="0"/>
            <a:t>Codificación mecanismos y descriptores</a:t>
          </a:r>
          <a:endParaRPr lang="es-ES" noProof="0" dirty="0"/>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29E78340-8EBE-415C-B973-78A91A054B9C}">
      <dgm:prSet phldrT="[Text]"/>
      <dgm:spPr/>
      <dgm:t>
        <a:bodyPr/>
        <a:lstStyle/>
        <a:p>
          <a:pPr algn="l" defTabSz="914400">
            <a:buNone/>
          </a:pPr>
          <a:r>
            <a:rPr lang="es-ES" noProof="0" dirty="0" smtClean="0"/>
            <a:t>Asignación de códigos a segmentos</a:t>
          </a:r>
          <a:endParaRPr lang="es-ES" noProof="0" dirty="0"/>
        </a:p>
      </dgm:t>
    </dgm:pt>
    <dgm:pt modelId="{FF4E5F97-6974-4E39-A85D-DCB2E100798E}" type="parTrans" cxnId="{311348D8-FDE3-4C22-99F5-3B98C5F51F0D}">
      <dgm:prSet/>
      <dgm:spPr/>
      <dgm:t>
        <a:bodyPr/>
        <a:lstStyle/>
        <a:p>
          <a:endParaRPr lang="en-US"/>
        </a:p>
      </dgm:t>
    </dgm:pt>
    <dgm:pt modelId="{B4B9A51E-FA34-465E-B5B4-81CD76EB3FC2}" type="sibTrans" cxnId="{311348D8-FDE3-4C22-99F5-3B98C5F51F0D}">
      <dgm:prSet/>
      <dgm:spPr/>
      <dgm:t>
        <a:bodyPr/>
        <a:lstStyle/>
        <a:p>
          <a:endParaRPr lang="en-US"/>
        </a:p>
      </dgm:t>
    </dgm:pt>
    <dgm:pt modelId="{8321AB85-EA8C-4958-B404-B4C118CB3C18}">
      <dgm:prSet phldrT="[Text]"/>
      <dgm:spPr/>
      <dgm:t>
        <a:bodyPr/>
        <a:lstStyle/>
        <a:p>
          <a:pPr algn="l" defTabSz="914400">
            <a:buNone/>
          </a:pPr>
          <a:r>
            <a:rPr lang="es-ES" noProof="0" dirty="0" smtClean="0"/>
            <a:t>Vínculos clases y entrevistas</a:t>
          </a:r>
          <a:endParaRPr lang="es-ES" noProof="0" dirty="0"/>
        </a:p>
      </dgm:t>
    </dgm:pt>
    <dgm:pt modelId="{24ABE8B3-7220-436D-9636-F7B4C0B99576}" type="parTrans" cxnId="{129AEA77-5D2A-49D4-956D-99009974B6C5}">
      <dgm:prSet/>
      <dgm:spPr/>
      <dgm:t>
        <a:bodyPr/>
        <a:lstStyle/>
        <a:p>
          <a:endParaRPr lang="en-US"/>
        </a:p>
      </dgm:t>
    </dgm:pt>
    <dgm:pt modelId="{AA5F76CE-8FD4-4692-8BB1-EF84CF9D365E}" type="sibTrans" cxnId="{129AEA77-5D2A-49D4-956D-99009974B6C5}">
      <dgm:prSet/>
      <dgm:spPr/>
      <dgm:t>
        <a:bodyPr/>
        <a:lstStyle/>
        <a:p>
          <a:endParaRPr lang="en-US"/>
        </a:p>
      </dgm:t>
    </dgm:pt>
    <dgm:pt modelId="{6352CA33-6755-44BE-808F-400DA4CF80A7}">
      <dgm:prSet phldrT="[Text]" custT="1"/>
      <dgm:spPr/>
      <dgm:t>
        <a:bodyPr/>
        <a:lstStyle/>
        <a:p>
          <a:pPr algn="ctr" defTabSz="914400">
            <a:buNone/>
          </a:pPr>
          <a:r>
            <a:rPr lang="es-ES" sz="1200" spc="-30" baseline="0" noProof="0" dirty="0" smtClean="0"/>
            <a:t>Análisis inferencial</a:t>
          </a:r>
          <a:endParaRPr lang="es-ES" sz="1200" spc="-30" baseline="0" noProof="0" dirty="0"/>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dgm:spPr/>
      <dgm:t>
        <a:bodyPr/>
        <a:lstStyle/>
        <a:p>
          <a:pPr algn="l" defTabSz="914400">
            <a:buNone/>
          </a:pPr>
          <a:r>
            <a:rPr lang="es-ES" noProof="0" dirty="0" smtClean="0"/>
            <a:t>Continuidad entre segmentos</a:t>
          </a:r>
          <a:endParaRPr lang="es-ES" noProof="0" dirty="0"/>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3D5CDB25-F8FA-444B-8D4A-1D29D0CBA282}">
      <dgm:prSet phldrT="[Text]"/>
      <dgm:spPr/>
      <dgm:t>
        <a:bodyPr/>
        <a:lstStyle/>
        <a:p>
          <a:pPr algn="l" defTabSz="914400">
            <a:buNone/>
          </a:pPr>
          <a:r>
            <a:rPr lang="es-ES" noProof="0" dirty="0" smtClean="0"/>
            <a:t>Modelación mecanismos de construcción</a:t>
          </a:r>
          <a:endParaRPr lang="es-ES" noProof="0" dirty="0"/>
        </a:p>
      </dgm:t>
    </dgm:pt>
    <dgm:pt modelId="{4C229933-AC16-44B7-98EC-4C0F07FABCB0}" type="parTrans" cxnId="{2E3C97E6-67D4-4948-B47A-1115C2B2979F}">
      <dgm:prSet/>
      <dgm:spPr/>
      <dgm:t>
        <a:bodyPr/>
        <a:lstStyle/>
        <a:p>
          <a:endParaRPr lang="en-US"/>
        </a:p>
      </dgm:t>
    </dgm:pt>
    <dgm:pt modelId="{189DA4C5-2A22-4C71-A806-7B4AB57767CC}" type="sibTrans" cxnId="{2E3C97E6-67D4-4948-B47A-1115C2B2979F}">
      <dgm:prSet/>
      <dgm:spPr/>
      <dgm:t>
        <a:bodyPr/>
        <a:lstStyle/>
        <a:p>
          <a:endParaRPr lang="en-US"/>
        </a:p>
      </dgm:t>
    </dgm:pt>
    <dgm:pt modelId="{DB9FB862-4759-4D6A-84F3-01524B92723B}">
      <dgm:prSet phldrT="[Text]"/>
      <dgm:spPr/>
      <dgm:t>
        <a:bodyPr/>
        <a:lstStyle/>
        <a:p>
          <a:pPr algn="l" defTabSz="914400">
            <a:buNone/>
          </a:pPr>
          <a:r>
            <a:rPr lang="es-ES" noProof="0" dirty="0" smtClean="0"/>
            <a:t>Análisis inferencial</a:t>
          </a:r>
          <a:endParaRPr lang="es-ES" noProof="0" dirty="0"/>
        </a:p>
      </dgm:t>
    </dgm:pt>
    <dgm:pt modelId="{CD1EE44C-3116-420B-89E3-1D797CB25D34}" type="parTrans" cxnId="{70CAB4FC-3D17-49C2-8A7B-F387031FCDCA}">
      <dgm:prSet/>
      <dgm:spPr/>
      <dgm:t>
        <a:bodyPr/>
        <a:lstStyle/>
        <a:p>
          <a:endParaRPr lang="en-US"/>
        </a:p>
      </dgm:t>
    </dgm:pt>
    <dgm:pt modelId="{4BD4D4A5-043E-4ED5-A5CA-8D46DADC3150}" type="sibTrans" cxnId="{70CAB4FC-3D17-49C2-8A7B-F387031FCDCA}">
      <dgm:prSet/>
      <dgm:spPr/>
      <dgm:t>
        <a:bodyPr/>
        <a:lstStyle/>
        <a:p>
          <a:endParaRPr lang="en-US"/>
        </a:p>
      </dgm:t>
    </dgm:pt>
    <dgm:pt modelId="{50451020-5E1A-4778-9E8D-169182A36191}">
      <dgm:prSet phldrT="[Text]"/>
      <dgm:spPr/>
      <dgm:t>
        <a:bodyPr/>
        <a:lstStyle/>
        <a:p>
          <a:pPr algn="l" defTabSz="914400">
            <a:buNone/>
          </a:pPr>
          <a:r>
            <a:rPr lang="es-ES" noProof="0" dirty="0" smtClean="0"/>
            <a:t>Perspectiva de la práctica</a:t>
          </a:r>
          <a:endParaRPr lang="es-ES" noProof="0" dirty="0"/>
        </a:p>
      </dgm:t>
    </dgm:pt>
    <dgm:pt modelId="{7DFC3849-4A12-49FB-B614-8AFD597CCB9E}" type="parTrans" cxnId="{0F86DBDB-3C4F-4C84-981B-7F4CA2A8EAF3}">
      <dgm:prSet/>
      <dgm:spPr/>
      <dgm:t>
        <a:bodyPr/>
        <a:lstStyle/>
        <a:p>
          <a:endParaRPr lang="en-US"/>
        </a:p>
      </dgm:t>
    </dgm:pt>
    <dgm:pt modelId="{EEDE2474-4F18-4F59-8E58-6382D253E514}" type="sibTrans" cxnId="{0F86DBDB-3C4F-4C84-981B-7F4CA2A8EAF3}">
      <dgm:prSet/>
      <dgm:spPr/>
      <dgm:t>
        <a:bodyPr/>
        <a:lstStyle/>
        <a:p>
          <a:endParaRPr lang="en-US"/>
        </a:p>
      </dgm:t>
    </dgm:pt>
    <dgm:pt modelId="{B0EC5695-533D-4039-BB9C-7776DF4ABADE}">
      <dgm:prSet phldrT="[Text]"/>
      <dgm:spPr/>
      <dgm:t>
        <a:bodyPr/>
        <a:lstStyle/>
        <a:p>
          <a:pPr algn="l" defTabSz="914400">
            <a:buNone/>
          </a:pPr>
          <a:r>
            <a:rPr lang="es-ES" noProof="0" dirty="0" smtClean="0"/>
            <a:t>Modelación descomposición genética</a:t>
          </a:r>
          <a:endParaRPr lang="es-ES" noProof="0" dirty="0"/>
        </a:p>
      </dgm:t>
    </dgm:pt>
    <dgm:pt modelId="{68F9A21A-1B9C-4FF9-B62C-79AAEC82824F}" type="parTrans" cxnId="{84A82A09-F407-4094-A059-B3A5FEE30D09}">
      <dgm:prSet/>
      <dgm:spPr/>
      <dgm:t>
        <a:bodyPr/>
        <a:lstStyle/>
        <a:p>
          <a:endParaRPr lang="es-ES"/>
        </a:p>
      </dgm:t>
    </dgm:pt>
    <dgm:pt modelId="{27DE3967-90C4-458E-9212-156CB86F402B}" type="sibTrans" cxnId="{84A82A09-F407-4094-A059-B3A5FEE30D09}">
      <dgm:prSet/>
      <dgm:spPr/>
      <dgm:t>
        <a:bodyPr/>
        <a:lstStyle/>
        <a:p>
          <a:endParaRPr lang="es-ES"/>
        </a:p>
      </dgm:t>
    </dgm:pt>
    <dgm:pt modelId="{0DC7A063-583D-4B0F-88B2-BD54F95D95AF}" type="pres">
      <dgm:prSet presAssocID="{00C18FBF-3FF5-4C16-97CF-AF03740D7AB6}" presName="list" presStyleCnt="0">
        <dgm:presLayoutVars>
          <dgm:dir/>
          <dgm:animLvl val="lvl"/>
        </dgm:presLayoutVars>
      </dgm:prSet>
      <dgm:spPr/>
      <dgm:t>
        <a:bodyPr/>
        <a:lstStyle/>
        <a:p>
          <a:endParaRPr lang="en-US"/>
        </a:p>
      </dgm:t>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9"/>
      <dgm:spPr/>
      <dgm:t>
        <a:bodyPr/>
        <a:lstStyle/>
        <a:p>
          <a:endParaRPr lang="en-US"/>
        </a:p>
      </dgm:t>
    </dgm:pt>
    <dgm:pt modelId="{187D4E8C-5C91-4D00-870C-2C45D4EA263C}" type="pres">
      <dgm:prSet presAssocID="{B4F1B46E-22B2-4721-950C-8704487586DC}" presName="firstChildTx" presStyleLbl="bgAccFollowNode1" presStyleIdx="0" presStyleCnt="9">
        <dgm:presLayoutVars>
          <dgm:bulletEnabled val="1"/>
        </dgm:presLayoutVars>
      </dgm:prSet>
      <dgm:spPr/>
      <dgm:t>
        <a:bodyPr/>
        <a:lstStyle/>
        <a:p>
          <a:endParaRPr lang="en-US"/>
        </a:p>
      </dgm:t>
    </dgm:pt>
    <dgm:pt modelId="{ADF61BBD-28F4-4815-BC7F-82CF00464E8B}" type="pres">
      <dgm:prSet presAssocID="{F9D46839-CD06-4669-AAE4-4D1E9AFEDA78}" presName="comp" presStyleCnt="0"/>
      <dgm:spPr/>
    </dgm:pt>
    <dgm:pt modelId="{59179C9B-8BA4-4AC7-ACB1-A12DE00142E2}" type="pres">
      <dgm:prSet presAssocID="{F9D46839-CD06-4669-AAE4-4D1E9AFEDA78}" presName="child" presStyleLbl="bgAccFollowNode1" presStyleIdx="1" presStyleCnt="9"/>
      <dgm:spPr/>
      <dgm:t>
        <a:bodyPr/>
        <a:lstStyle/>
        <a:p>
          <a:endParaRPr lang="en-US"/>
        </a:p>
      </dgm:t>
    </dgm:pt>
    <dgm:pt modelId="{4AE7D907-B6F4-4647-AB3F-ABE94C438AE8}" type="pres">
      <dgm:prSet presAssocID="{F9D46839-CD06-4669-AAE4-4D1E9AFEDA78}" presName="childTx" presStyleLbl="bgAccFollowNode1" presStyleIdx="1" presStyleCnt="9">
        <dgm:presLayoutVars>
          <dgm:bulletEnabled val="1"/>
        </dgm:presLayoutVars>
      </dgm:prSet>
      <dgm:spPr/>
      <dgm:t>
        <a:bodyPr/>
        <a:lstStyle/>
        <a:p>
          <a:endParaRPr lang="en-US"/>
        </a:p>
      </dgm:t>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custScaleX="99250" custScaleY="102185"/>
      <dgm:spPr/>
      <dgm:t>
        <a:bodyPr/>
        <a:lstStyle/>
        <a:p>
          <a:endParaRPr lang="en-US"/>
        </a:p>
      </dgm:t>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2" presStyleCnt="9"/>
      <dgm:spPr/>
      <dgm:t>
        <a:bodyPr/>
        <a:lstStyle/>
        <a:p>
          <a:endParaRPr lang="en-US"/>
        </a:p>
      </dgm:t>
    </dgm:pt>
    <dgm:pt modelId="{10C9E3CF-3A8F-4100-8ACD-91E2373197A2}" type="pres">
      <dgm:prSet presAssocID="{F2881FB1-6580-4F21-A283-BFAA6F91D5D2}" presName="firstChildTx" presStyleLbl="bgAccFollowNode1" presStyleIdx="2" presStyleCnt="9">
        <dgm:presLayoutVars>
          <dgm:bulletEnabled val="1"/>
        </dgm:presLayoutVars>
      </dgm:prSet>
      <dgm:spPr/>
      <dgm:t>
        <a:bodyPr/>
        <a:lstStyle/>
        <a:p>
          <a:endParaRPr lang="en-US"/>
        </a:p>
      </dgm:t>
    </dgm:pt>
    <dgm:pt modelId="{60887C36-4733-46AC-A452-5444F6BC3B23}" type="pres">
      <dgm:prSet presAssocID="{29E78340-8EBE-415C-B973-78A91A054B9C}" presName="comp" presStyleCnt="0"/>
      <dgm:spPr/>
    </dgm:pt>
    <dgm:pt modelId="{614EBA0E-D12B-447E-B378-B0FA2DEBEA2F}" type="pres">
      <dgm:prSet presAssocID="{29E78340-8EBE-415C-B973-78A91A054B9C}" presName="child" presStyleLbl="bgAccFollowNode1" presStyleIdx="3" presStyleCnt="9"/>
      <dgm:spPr/>
      <dgm:t>
        <a:bodyPr/>
        <a:lstStyle/>
        <a:p>
          <a:endParaRPr lang="en-US"/>
        </a:p>
      </dgm:t>
    </dgm:pt>
    <dgm:pt modelId="{B12AEB83-0A64-4B36-BF01-B2F834861BAA}" type="pres">
      <dgm:prSet presAssocID="{29E78340-8EBE-415C-B973-78A91A054B9C}" presName="childTx" presStyleLbl="bgAccFollowNode1" presStyleIdx="3" presStyleCnt="9">
        <dgm:presLayoutVars>
          <dgm:bulletEnabled val="1"/>
        </dgm:presLayoutVars>
      </dgm:prSet>
      <dgm:spPr/>
      <dgm:t>
        <a:bodyPr/>
        <a:lstStyle/>
        <a:p>
          <a:endParaRPr lang="en-US"/>
        </a:p>
      </dgm:t>
    </dgm:pt>
    <dgm:pt modelId="{3055F178-D8CA-413A-99F2-20C8231C0651}" type="pres">
      <dgm:prSet presAssocID="{8321AB85-EA8C-4958-B404-B4C118CB3C18}" presName="comp" presStyleCnt="0"/>
      <dgm:spPr/>
    </dgm:pt>
    <dgm:pt modelId="{68509703-D239-4E1B-8CF0-EF08079E1226}" type="pres">
      <dgm:prSet presAssocID="{8321AB85-EA8C-4958-B404-B4C118CB3C18}" presName="child" presStyleLbl="bgAccFollowNode1" presStyleIdx="4" presStyleCnt="9"/>
      <dgm:spPr/>
      <dgm:t>
        <a:bodyPr/>
        <a:lstStyle/>
        <a:p>
          <a:endParaRPr lang="en-US"/>
        </a:p>
      </dgm:t>
    </dgm:pt>
    <dgm:pt modelId="{E1767793-EDD5-4203-A612-8120A71CA906}" type="pres">
      <dgm:prSet presAssocID="{8321AB85-EA8C-4958-B404-B4C118CB3C18}" presName="childTx" presStyleLbl="bgAccFollowNode1" presStyleIdx="4" presStyleCnt="9">
        <dgm:presLayoutVars>
          <dgm:bulletEnabled val="1"/>
        </dgm:presLayoutVars>
      </dgm:prSet>
      <dgm:spPr/>
      <dgm:t>
        <a:bodyPr/>
        <a:lstStyle/>
        <a:p>
          <a:endParaRPr lang="en-US"/>
        </a:p>
      </dgm:t>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dgm:spPr/>
      <dgm:t>
        <a:bodyPr/>
        <a:lstStyle/>
        <a:p>
          <a:endParaRPr lang="en-US"/>
        </a:p>
      </dgm:t>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5" presStyleCnt="9"/>
      <dgm:spPr/>
      <dgm:t>
        <a:bodyPr/>
        <a:lstStyle/>
        <a:p>
          <a:endParaRPr lang="en-US"/>
        </a:p>
      </dgm:t>
    </dgm:pt>
    <dgm:pt modelId="{F8977219-728E-448F-AE8B-46B14F4F17DE}" type="pres">
      <dgm:prSet presAssocID="{6352CA33-6755-44BE-808F-400DA4CF80A7}" presName="firstChildTx" presStyleLbl="bgAccFollowNode1" presStyleIdx="5" presStyleCnt="9">
        <dgm:presLayoutVars>
          <dgm:bulletEnabled val="1"/>
        </dgm:presLayoutVars>
      </dgm:prSet>
      <dgm:spPr/>
      <dgm:t>
        <a:bodyPr/>
        <a:lstStyle/>
        <a:p>
          <a:endParaRPr lang="en-US"/>
        </a:p>
      </dgm:t>
    </dgm:pt>
    <dgm:pt modelId="{46A8623B-DC64-4ED6-B73D-98FEAB030508}" type="pres">
      <dgm:prSet presAssocID="{3D5CDB25-F8FA-444B-8D4A-1D29D0CBA282}" presName="comp" presStyleCnt="0"/>
      <dgm:spPr/>
    </dgm:pt>
    <dgm:pt modelId="{5314AADB-0AD3-4BAE-9F15-B0FE4F44C802}" type="pres">
      <dgm:prSet presAssocID="{3D5CDB25-F8FA-444B-8D4A-1D29D0CBA282}" presName="child" presStyleLbl="bgAccFollowNode1" presStyleIdx="6" presStyleCnt="9"/>
      <dgm:spPr/>
      <dgm:t>
        <a:bodyPr/>
        <a:lstStyle/>
        <a:p>
          <a:endParaRPr lang="en-US"/>
        </a:p>
      </dgm:t>
    </dgm:pt>
    <dgm:pt modelId="{96624143-7928-48E9-817F-BC4A07250C32}" type="pres">
      <dgm:prSet presAssocID="{3D5CDB25-F8FA-444B-8D4A-1D29D0CBA282}" presName="childTx" presStyleLbl="bgAccFollowNode1" presStyleIdx="6" presStyleCnt="9">
        <dgm:presLayoutVars>
          <dgm:bulletEnabled val="1"/>
        </dgm:presLayoutVars>
      </dgm:prSet>
      <dgm:spPr/>
      <dgm:t>
        <a:bodyPr/>
        <a:lstStyle/>
        <a:p>
          <a:endParaRPr lang="en-US"/>
        </a:p>
      </dgm:t>
    </dgm:pt>
    <dgm:pt modelId="{612826B7-B45D-4AE7-9E9D-7E8B01CBCAF7}" type="pres">
      <dgm:prSet presAssocID="{B0EC5695-533D-4039-BB9C-7776DF4ABADE}" presName="comp" presStyleCnt="0"/>
      <dgm:spPr/>
    </dgm:pt>
    <dgm:pt modelId="{341CF72B-CD20-4967-BD90-83CB2486393B}" type="pres">
      <dgm:prSet presAssocID="{B0EC5695-533D-4039-BB9C-7776DF4ABADE}" presName="child" presStyleLbl="bgAccFollowNode1" presStyleIdx="7" presStyleCnt="9"/>
      <dgm:spPr/>
      <dgm:t>
        <a:bodyPr/>
        <a:lstStyle/>
        <a:p>
          <a:endParaRPr lang="es-ES"/>
        </a:p>
      </dgm:t>
    </dgm:pt>
    <dgm:pt modelId="{DA1781B5-BF4A-44F1-BB7D-676901680CB4}" type="pres">
      <dgm:prSet presAssocID="{B0EC5695-533D-4039-BB9C-7776DF4ABADE}" presName="childTx" presStyleLbl="bgAccFollowNode1" presStyleIdx="7" presStyleCnt="9">
        <dgm:presLayoutVars>
          <dgm:bulletEnabled val="1"/>
        </dgm:presLayoutVars>
      </dgm:prSet>
      <dgm:spPr/>
      <dgm:t>
        <a:bodyPr/>
        <a:lstStyle/>
        <a:p>
          <a:endParaRPr lang="es-ES"/>
        </a:p>
      </dgm:t>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dgm:spPr/>
      <dgm:t>
        <a:bodyPr/>
        <a:lstStyle/>
        <a:p>
          <a:endParaRPr lang="en-US"/>
        </a:p>
      </dgm:t>
    </dgm:pt>
    <dgm:pt modelId="{E966790E-26B5-4EB8-981F-1094BF4B7611}" type="pres">
      <dgm:prSet presAssocID="{AAB4CF73-4B9B-4AA0-9074-16C2D2AE00A1}" presName="transSpace" presStyleCnt="0"/>
      <dgm:spPr/>
    </dgm:pt>
    <dgm:pt modelId="{8833CD25-E152-4994-B362-08D499D5D187}" type="pres">
      <dgm:prSet presAssocID="{DB9FB862-4759-4D6A-84F3-01524B92723B}" presName="posSpace" presStyleCnt="0"/>
      <dgm:spPr/>
    </dgm:pt>
    <dgm:pt modelId="{1C9FFBD0-0120-4445-AB35-DB8B4508FBA9}" type="pres">
      <dgm:prSet presAssocID="{DB9FB862-4759-4D6A-84F3-01524B92723B}" presName="vertFlow" presStyleCnt="0"/>
      <dgm:spPr/>
    </dgm:pt>
    <dgm:pt modelId="{25097DFB-1F38-4B08-9408-D1276975D98A}" type="pres">
      <dgm:prSet presAssocID="{DB9FB862-4759-4D6A-84F3-01524B92723B}" presName="topSpace" presStyleCnt="0"/>
      <dgm:spPr/>
    </dgm:pt>
    <dgm:pt modelId="{3395CF17-3E23-4A53-A256-A36FD71B1D02}" type="pres">
      <dgm:prSet presAssocID="{DB9FB862-4759-4D6A-84F3-01524B92723B}" presName="firstComp" presStyleCnt="0"/>
      <dgm:spPr/>
    </dgm:pt>
    <dgm:pt modelId="{5911B8CF-0C19-4E27-909C-F91601675E2E}" type="pres">
      <dgm:prSet presAssocID="{DB9FB862-4759-4D6A-84F3-01524B92723B}" presName="firstChild" presStyleLbl="bgAccFollowNode1" presStyleIdx="8" presStyleCnt="9"/>
      <dgm:spPr/>
      <dgm:t>
        <a:bodyPr/>
        <a:lstStyle/>
        <a:p>
          <a:endParaRPr lang="es-ES"/>
        </a:p>
      </dgm:t>
    </dgm:pt>
    <dgm:pt modelId="{A0F8E969-2179-424F-9DC3-74EBC926C6B8}" type="pres">
      <dgm:prSet presAssocID="{DB9FB862-4759-4D6A-84F3-01524B92723B}" presName="firstChildTx" presStyleLbl="bgAccFollowNode1" presStyleIdx="8" presStyleCnt="9">
        <dgm:presLayoutVars>
          <dgm:bulletEnabled val="1"/>
        </dgm:presLayoutVars>
      </dgm:prSet>
      <dgm:spPr/>
      <dgm:t>
        <a:bodyPr/>
        <a:lstStyle/>
        <a:p>
          <a:endParaRPr lang="es-ES"/>
        </a:p>
      </dgm:t>
    </dgm:pt>
    <dgm:pt modelId="{7E750F70-02AE-4706-8798-454F4A580558}" type="pres">
      <dgm:prSet presAssocID="{DB9FB862-4759-4D6A-84F3-01524B92723B}" presName="negSpace" presStyleCnt="0"/>
      <dgm:spPr/>
    </dgm:pt>
    <dgm:pt modelId="{4BC81689-7C77-46E2-8F9B-CD82BC32E90F}" type="pres">
      <dgm:prSet presAssocID="{DB9FB862-4759-4D6A-84F3-01524B92723B}" presName="circle" presStyleLbl="node1" presStyleIdx="3" presStyleCnt="4"/>
      <dgm:spPr/>
      <dgm:t>
        <a:bodyPr/>
        <a:lstStyle/>
        <a:p>
          <a:endParaRPr lang="es-ES"/>
        </a:p>
      </dgm:t>
    </dgm:pt>
  </dgm:ptLst>
  <dgm:cxnLst>
    <dgm:cxn modelId="{7B69FF8C-358C-489C-A8AF-D636ABEE72A3}" type="presOf" srcId="{3D5CDB25-F8FA-444B-8D4A-1D29D0CBA282}" destId="{5314AADB-0AD3-4BAE-9F15-B0FE4F44C802}" srcOrd="0" destOrd="0" presId="urn:microsoft.com/office/officeart/2005/8/layout/hList9"/>
    <dgm:cxn modelId="{FCE0ACD9-BE70-4021-9E5A-025D65B3052C}" type="presOf" srcId="{29E78340-8EBE-415C-B973-78A91A054B9C}" destId="{614EBA0E-D12B-447E-B378-B0FA2DEBEA2F}" srcOrd="0" destOrd="0" presId="urn:microsoft.com/office/officeart/2005/8/layout/hList9"/>
    <dgm:cxn modelId="{5F456ACA-54C7-4D6C-ACBB-C1CA19768927}" type="presOf" srcId="{8321AB85-EA8C-4958-B404-B4C118CB3C18}" destId="{68509703-D239-4E1B-8CF0-EF08079E1226}" srcOrd="0" destOrd="0" presId="urn:microsoft.com/office/officeart/2005/8/layout/hList9"/>
    <dgm:cxn modelId="{11099809-BEFD-4EEB-BF71-E0E496D78292}" type="presOf" srcId="{29E78340-8EBE-415C-B973-78A91A054B9C}" destId="{B12AEB83-0A64-4B36-BF01-B2F834861BAA}" srcOrd="1" destOrd="0" presId="urn:microsoft.com/office/officeart/2005/8/layout/hList9"/>
    <dgm:cxn modelId="{C7048B54-EE29-4276-8A17-6ABB3441604C}" type="presOf" srcId="{50451020-5E1A-4778-9E8D-169182A36191}" destId="{5911B8CF-0C19-4E27-909C-F91601675E2E}" srcOrd="0" destOrd="0" presId="urn:microsoft.com/office/officeart/2005/8/layout/hList9"/>
    <dgm:cxn modelId="{73BDAA1C-B860-4407-8B6F-508D3DE7E696}" type="presOf" srcId="{9D72CDD3-5859-43DB-BD75-0C3C30E3DE62}" destId="{6B08AC4B-4CEC-41E5-AE19-47A4E2720563}" srcOrd="0" destOrd="0" presId="urn:microsoft.com/office/officeart/2005/8/layout/hList9"/>
    <dgm:cxn modelId="{07F9F0DB-B372-4E61-B2AE-47DC8D8DDBCD}" type="presOf" srcId="{9614A323-64B1-4077-A841-022051EC749A}" destId="{F8977219-728E-448F-AE8B-46B14F4F17DE}" srcOrd="1" destOrd="0" presId="urn:microsoft.com/office/officeart/2005/8/layout/hList9"/>
    <dgm:cxn modelId="{DDB5AD9A-40B0-48EF-AF2C-8CCDA330F7FE}" srcId="{B4F1B46E-22B2-4721-950C-8704487586DC}" destId="{9D72CDD3-5859-43DB-BD75-0C3C30E3DE62}" srcOrd="0" destOrd="0" parTransId="{1D5B1F83-33A7-4298-BC11-2B1252AFAEA5}" sibTransId="{15E25BD4-1EBF-43C2-8885-DBF66B8429E1}"/>
    <dgm:cxn modelId="{990417F8-FE70-496F-80AC-CF61B82C4E8A}" type="presOf" srcId="{DB9FB862-4759-4D6A-84F3-01524B92723B}" destId="{4BC81689-7C77-46E2-8F9B-CD82BC32E90F}" srcOrd="0" destOrd="0" presId="urn:microsoft.com/office/officeart/2005/8/layout/hList9"/>
    <dgm:cxn modelId="{129AEA77-5D2A-49D4-956D-99009974B6C5}" srcId="{F2881FB1-6580-4F21-A283-BFAA6F91D5D2}" destId="{8321AB85-EA8C-4958-B404-B4C118CB3C18}" srcOrd="2" destOrd="0" parTransId="{24ABE8B3-7220-436D-9636-F7B4C0B99576}" sibTransId="{AA5F76CE-8FD4-4692-8BB1-EF84CF9D365E}"/>
    <dgm:cxn modelId="{A79BFF0D-5B1F-4190-ABE2-17B91F18A8A1}" type="presOf" srcId="{6352CA33-6755-44BE-808F-400DA4CF80A7}" destId="{89E6DA6E-7A23-44BD-8A99-378091FF741D}" srcOrd="0" destOrd="0" presId="urn:microsoft.com/office/officeart/2005/8/layout/hList9"/>
    <dgm:cxn modelId="{DAB90E7F-3972-46C8-8659-DD50FE8A0434}" type="presOf" srcId="{00C18FBF-3FF5-4C16-97CF-AF03740D7AB6}" destId="{0DC7A063-583D-4B0F-88B2-BD54F95D95AF}" srcOrd="0" destOrd="0" presId="urn:microsoft.com/office/officeart/2005/8/layout/hList9"/>
    <dgm:cxn modelId="{70CAB4FC-3D17-49C2-8A7B-F387031FCDCA}" srcId="{00C18FBF-3FF5-4C16-97CF-AF03740D7AB6}" destId="{DB9FB862-4759-4D6A-84F3-01524B92723B}" srcOrd="3" destOrd="0" parTransId="{CD1EE44C-3116-420B-89E3-1D797CB25D34}" sibTransId="{4BD4D4A5-043E-4ED5-A5CA-8D46DADC3150}"/>
    <dgm:cxn modelId="{0F86DBDB-3C4F-4C84-981B-7F4CA2A8EAF3}" srcId="{DB9FB862-4759-4D6A-84F3-01524B92723B}" destId="{50451020-5E1A-4778-9E8D-169182A36191}" srcOrd="0" destOrd="0" parTransId="{7DFC3849-4A12-49FB-B614-8AFD597CCB9E}" sibTransId="{EEDE2474-4F18-4F59-8E58-6382D253E514}"/>
    <dgm:cxn modelId="{FC7BD086-74EA-4D6C-9657-E916D355F209}" srcId="{6352CA33-6755-44BE-808F-400DA4CF80A7}" destId="{9614A323-64B1-4077-A841-022051EC749A}" srcOrd="0" destOrd="0" parTransId="{E5F6BCBD-B84E-4018-BE9E-BF57FF3B4B36}" sibTransId="{FEC2A79F-8857-403A-A738-E8CE75C965E2}"/>
    <dgm:cxn modelId="{3204ED53-15A0-4643-A582-021A785F1BA2}" srcId="{F2881FB1-6580-4F21-A283-BFAA6F91D5D2}" destId="{D5197DDB-D5D2-499F-B255-CF7BB5AE2B43}" srcOrd="0" destOrd="0" parTransId="{B14A4DC9-F40A-4867-ADB8-4BA8A1F83766}" sibTransId="{29F2454A-2FA8-4B3A-AC63-4A0B9FD04A75}"/>
    <dgm:cxn modelId="{AA711085-B39C-43D3-A1FE-889D542836D3}" type="presOf" srcId="{D5197DDB-D5D2-499F-B255-CF7BB5AE2B43}" destId="{F660F4B9-35DB-4256-A868-A35C6DCCF6B2}" srcOrd="0" destOrd="0" presId="urn:microsoft.com/office/officeart/2005/8/layout/hList9"/>
    <dgm:cxn modelId="{14DB1533-3A52-4E67-BD39-A80B932BE64A}" type="presOf" srcId="{3D5CDB25-F8FA-444B-8D4A-1D29D0CBA282}" destId="{96624143-7928-48E9-817F-BC4A07250C32}" srcOrd="1" destOrd="0" presId="urn:microsoft.com/office/officeart/2005/8/layout/hList9"/>
    <dgm:cxn modelId="{2C8317B2-2EBB-4589-86EA-C77B3B6E81AA}" srcId="{00C18FBF-3FF5-4C16-97CF-AF03740D7AB6}" destId="{B4F1B46E-22B2-4721-950C-8704487586DC}" srcOrd="0" destOrd="0" parTransId="{E8A66543-CC4D-4785-A93E-5B125E09F826}" sibTransId="{A7E2530A-34E2-4E9F-BC78-8920BA140C41}"/>
    <dgm:cxn modelId="{6C9E9266-B5F4-4C24-B96C-F0ED0757DC84}" type="presOf" srcId="{9614A323-64B1-4077-A841-022051EC749A}" destId="{AD2806AC-6A03-4F05-9F4D-F72EA0E56FBF}" srcOrd="0" destOrd="0" presId="urn:microsoft.com/office/officeart/2005/8/layout/hList9"/>
    <dgm:cxn modelId="{84A82A09-F407-4094-A059-B3A5FEE30D09}" srcId="{6352CA33-6755-44BE-808F-400DA4CF80A7}" destId="{B0EC5695-533D-4039-BB9C-7776DF4ABADE}" srcOrd="2" destOrd="0" parTransId="{68F9A21A-1B9C-4FF9-B62C-79AAEC82824F}" sibTransId="{27DE3967-90C4-458E-9212-156CB86F402B}"/>
    <dgm:cxn modelId="{2E3C97E6-67D4-4948-B47A-1115C2B2979F}" srcId="{6352CA33-6755-44BE-808F-400DA4CF80A7}" destId="{3D5CDB25-F8FA-444B-8D4A-1D29D0CBA282}" srcOrd="1" destOrd="0" parTransId="{4C229933-AC16-44B7-98EC-4C0F07FABCB0}" sibTransId="{189DA4C5-2A22-4C71-A806-7B4AB57767CC}"/>
    <dgm:cxn modelId="{D89E5BED-304A-45F8-9ACF-F4FA7AC763ED}" type="presOf" srcId="{B0EC5695-533D-4039-BB9C-7776DF4ABADE}" destId="{341CF72B-CD20-4967-BD90-83CB2486393B}" srcOrd="0" destOrd="0" presId="urn:microsoft.com/office/officeart/2005/8/layout/hList9"/>
    <dgm:cxn modelId="{328AE282-29D8-4E59-9FA4-1CDAAE3D116D}" type="presOf" srcId="{8321AB85-EA8C-4958-B404-B4C118CB3C18}" destId="{E1767793-EDD5-4203-A612-8120A71CA906}" srcOrd="1" destOrd="0" presId="urn:microsoft.com/office/officeart/2005/8/layout/hList9"/>
    <dgm:cxn modelId="{AD25A8A0-4628-40E2-8C9E-64E6AD4D4D91}" srcId="{B4F1B46E-22B2-4721-950C-8704487586DC}" destId="{F9D46839-CD06-4669-AAE4-4D1E9AFEDA78}" srcOrd="1" destOrd="0" parTransId="{B6B535D8-00AB-4FA1-AAEC-92498ABC6F4C}" sibTransId="{6497F199-DC2A-41F9-A449-D395E6BC4900}"/>
    <dgm:cxn modelId="{4D63BAC2-7CC0-4377-A31F-0468001F8C2D}" type="presOf" srcId="{F9D46839-CD06-4669-AAE4-4D1E9AFEDA78}" destId="{59179C9B-8BA4-4AC7-ACB1-A12DE00142E2}" srcOrd="0" destOrd="0" presId="urn:microsoft.com/office/officeart/2005/8/layout/hList9"/>
    <dgm:cxn modelId="{7876E432-2C5E-4B87-8A31-408B23DB7009}" type="presOf" srcId="{B0EC5695-533D-4039-BB9C-7776DF4ABADE}" destId="{DA1781B5-BF4A-44F1-BB7D-676901680CB4}" srcOrd="1" destOrd="0" presId="urn:microsoft.com/office/officeart/2005/8/layout/hList9"/>
    <dgm:cxn modelId="{311348D8-FDE3-4C22-99F5-3B98C5F51F0D}" srcId="{F2881FB1-6580-4F21-A283-BFAA6F91D5D2}" destId="{29E78340-8EBE-415C-B973-78A91A054B9C}" srcOrd="1" destOrd="0" parTransId="{FF4E5F97-6974-4E39-A85D-DCB2E100798E}" sibTransId="{B4B9A51E-FA34-465E-B5B4-81CD76EB3FC2}"/>
    <dgm:cxn modelId="{0AE7D2C7-BD49-4ACF-B2CD-9476ACC081C7}" type="presOf" srcId="{50451020-5E1A-4778-9E8D-169182A36191}" destId="{A0F8E969-2179-424F-9DC3-74EBC926C6B8}" srcOrd="1" destOrd="0" presId="urn:microsoft.com/office/officeart/2005/8/layout/hList9"/>
    <dgm:cxn modelId="{6BCCCBCD-DC6E-44CB-9FD4-2BC33E9E4E48}" type="presOf" srcId="{F9D46839-CD06-4669-AAE4-4D1E9AFEDA78}" destId="{4AE7D907-B6F4-4647-AB3F-ABE94C438AE8}" srcOrd="1" destOrd="0" presId="urn:microsoft.com/office/officeart/2005/8/layout/hList9"/>
    <dgm:cxn modelId="{82BAE5DD-3A79-4870-9019-1254385E0650}" srcId="{00C18FBF-3FF5-4C16-97CF-AF03740D7AB6}" destId="{6352CA33-6755-44BE-808F-400DA4CF80A7}" srcOrd="2" destOrd="0" parTransId="{AEB59203-63BA-4A96-BADC-40BAEBD9AA40}" sibTransId="{AAB4CF73-4B9B-4AA0-9074-16C2D2AE00A1}"/>
    <dgm:cxn modelId="{0B3DDA0A-64CF-416D-A80A-C4D6715D6B24}" type="presOf" srcId="{D5197DDB-D5D2-499F-B255-CF7BB5AE2B43}" destId="{10C9E3CF-3A8F-4100-8ACD-91E2373197A2}" srcOrd="1" destOrd="0" presId="urn:microsoft.com/office/officeart/2005/8/layout/hList9"/>
    <dgm:cxn modelId="{209444DD-8A8A-46E6-AB86-E873F99D5FDF}" type="presOf" srcId="{B4F1B46E-22B2-4721-950C-8704487586DC}" destId="{FC7ED273-8CFD-43C2-9C05-44FADF3E0637}" srcOrd="0"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C7F5A07B-9448-4CD6-B2B1-32377C15B349}" type="presOf" srcId="{9D72CDD3-5859-43DB-BD75-0C3C30E3DE62}" destId="{187D4E8C-5C91-4D00-870C-2C45D4EA263C}" srcOrd="1" destOrd="0" presId="urn:microsoft.com/office/officeart/2005/8/layout/hList9"/>
    <dgm:cxn modelId="{401100F3-99B3-4B8E-8DBF-89D91D49C6A6}" type="presOf" srcId="{F2881FB1-6580-4F21-A283-BFAA6F91D5D2}" destId="{FD776C1E-557E-4553-9447-49B69EEC7907}" srcOrd="0" destOrd="0" presId="urn:microsoft.com/office/officeart/2005/8/layout/hList9"/>
    <dgm:cxn modelId="{4F7B6CCF-A071-41B9-9454-9735EEB5DB20}" type="presParOf" srcId="{0DC7A063-583D-4B0F-88B2-BD54F95D95AF}" destId="{3B23570A-ECC9-4DF8-BCB4-0465C69CBB88}" srcOrd="0" destOrd="0" presId="urn:microsoft.com/office/officeart/2005/8/layout/hList9"/>
    <dgm:cxn modelId="{A3E276DC-72CF-4CFF-A43C-0C149404CB6F}" type="presParOf" srcId="{0DC7A063-583D-4B0F-88B2-BD54F95D95AF}" destId="{FC66A233-6BBA-46AF-B2F6-28E379B158E2}" srcOrd="1" destOrd="0" presId="urn:microsoft.com/office/officeart/2005/8/layout/hList9"/>
    <dgm:cxn modelId="{090479BB-C60E-42CA-9172-22C93D78F5C2}" type="presParOf" srcId="{FC66A233-6BBA-46AF-B2F6-28E379B158E2}" destId="{46739A04-1AA3-49C6-8EA7-EB1DE975B900}" srcOrd="0" destOrd="0" presId="urn:microsoft.com/office/officeart/2005/8/layout/hList9"/>
    <dgm:cxn modelId="{DB27FC07-ED30-4041-A4FA-6DDD2F85254A}" type="presParOf" srcId="{FC66A233-6BBA-46AF-B2F6-28E379B158E2}" destId="{535C6EC9-8098-42C5-8527-E62FF045E4EB}" srcOrd="1" destOrd="0" presId="urn:microsoft.com/office/officeart/2005/8/layout/hList9"/>
    <dgm:cxn modelId="{E6609D6F-2A6D-4DDE-9743-D6198539C612}" type="presParOf" srcId="{535C6EC9-8098-42C5-8527-E62FF045E4EB}" destId="{6B08AC4B-4CEC-41E5-AE19-47A4E2720563}" srcOrd="0" destOrd="0" presId="urn:microsoft.com/office/officeart/2005/8/layout/hList9"/>
    <dgm:cxn modelId="{6C4C8FEB-7CF6-4F67-BA11-8FB6D1E7044D}" type="presParOf" srcId="{535C6EC9-8098-42C5-8527-E62FF045E4EB}" destId="{187D4E8C-5C91-4D00-870C-2C45D4EA263C}" srcOrd="1" destOrd="0" presId="urn:microsoft.com/office/officeart/2005/8/layout/hList9"/>
    <dgm:cxn modelId="{F30E8BAE-6322-449D-94A5-5D547F4DD4C2}" type="presParOf" srcId="{FC66A233-6BBA-46AF-B2F6-28E379B158E2}" destId="{ADF61BBD-28F4-4815-BC7F-82CF00464E8B}" srcOrd="2" destOrd="0" presId="urn:microsoft.com/office/officeart/2005/8/layout/hList9"/>
    <dgm:cxn modelId="{2F5B402E-E911-4DBC-A04E-52FC2A6C70E4}" type="presParOf" srcId="{ADF61BBD-28F4-4815-BC7F-82CF00464E8B}" destId="{59179C9B-8BA4-4AC7-ACB1-A12DE00142E2}" srcOrd="0" destOrd="0" presId="urn:microsoft.com/office/officeart/2005/8/layout/hList9"/>
    <dgm:cxn modelId="{0E4E2AED-96BC-4FA0-8293-1D1F26A276A3}" type="presParOf" srcId="{ADF61BBD-28F4-4815-BC7F-82CF00464E8B}" destId="{4AE7D907-B6F4-4647-AB3F-ABE94C438AE8}" srcOrd="1" destOrd="0" presId="urn:microsoft.com/office/officeart/2005/8/layout/hList9"/>
    <dgm:cxn modelId="{376700C4-B1E7-418D-B81C-DED58D2F30FF}" type="presParOf" srcId="{0DC7A063-583D-4B0F-88B2-BD54F95D95AF}" destId="{3845DB9A-BEF3-4D5D-B9C7-5FC0456401AC}" srcOrd="2" destOrd="0" presId="urn:microsoft.com/office/officeart/2005/8/layout/hList9"/>
    <dgm:cxn modelId="{6CE321DB-7453-401D-9181-1F46B17E54B1}" type="presParOf" srcId="{0DC7A063-583D-4B0F-88B2-BD54F95D95AF}" destId="{FC7ED273-8CFD-43C2-9C05-44FADF3E0637}" srcOrd="3" destOrd="0" presId="urn:microsoft.com/office/officeart/2005/8/layout/hList9"/>
    <dgm:cxn modelId="{EF38224F-400A-46EC-BEB2-310B3DD68282}" type="presParOf" srcId="{0DC7A063-583D-4B0F-88B2-BD54F95D95AF}" destId="{13C564B0-C27E-4ABA-AFDA-59E145B256BA}" srcOrd="4" destOrd="0" presId="urn:microsoft.com/office/officeart/2005/8/layout/hList9"/>
    <dgm:cxn modelId="{E2E10B82-ABC3-4790-9D34-3B9E47905AAC}" type="presParOf" srcId="{0DC7A063-583D-4B0F-88B2-BD54F95D95AF}" destId="{6300E233-87DF-4270-9808-160BFEB8A5BE}" srcOrd="5" destOrd="0" presId="urn:microsoft.com/office/officeart/2005/8/layout/hList9"/>
    <dgm:cxn modelId="{BD988844-E897-4853-8302-F78935C3B1DE}" type="presParOf" srcId="{0DC7A063-583D-4B0F-88B2-BD54F95D95AF}" destId="{6E53DEF7-499E-42EE-802D-59B2F8915392}" srcOrd="6" destOrd="0" presId="urn:microsoft.com/office/officeart/2005/8/layout/hList9"/>
    <dgm:cxn modelId="{927171BE-81A5-4242-9C26-1DC9A444AEE5}" type="presParOf" srcId="{6E53DEF7-499E-42EE-802D-59B2F8915392}" destId="{E08C30D1-35EA-4D05-9731-5D01E3FCBD09}" srcOrd="0" destOrd="0" presId="urn:microsoft.com/office/officeart/2005/8/layout/hList9"/>
    <dgm:cxn modelId="{65E6327F-709B-4297-944C-144EF28E4B05}" type="presParOf" srcId="{6E53DEF7-499E-42EE-802D-59B2F8915392}" destId="{2F3BD88A-9166-4A26-B941-B9BAEE1A11D5}" srcOrd="1" destOrd="0" presId="urn:microsoft.com/office/officeart/2005/8/layout/hList9"/>
    <dgm:cxn modelId="{C3C84085-73A6-41C3-954E-2D45AF4CBFFF}" type="presParOf" srcId="{2F3BD88A-9166-4A26-B941-B9BAEE1A11D5}" destId="{F660F4B9-35DB-4256-A868-A35C6DCCF6B2}" srcOrd="0" destOrd="0" presId="urn:microsoft.com/office/officeart/2005/8/layout/hList9"/>
    <dgm:cxn modelId="{1DB68044-98E5-4A86-912E-A393C9F34937}" type="presParOf" srcId="{2F3BD88A-9166-4A26-B941-B9BAEE1A11D5}" destId="{10C9E3CF-3A8F-4100-8ACD-91E2373197A2}" srcOrd="1" destOrd="0" presId="urn:microsoft.com/office/officeart/2005/8/layout/hList9"/>
    <dgm:cxn modelId="{2D798A21-CD9A-4F9B-A722-E360463A2AA0}" type="presParOf" srcId="{6E53DEF7-499E-42EE-802D-59B2F8915392}" destId="{60887C36-4733-46AC-A452-5444F6BC3B23}" srcOrd="2" destOrd="0" presId="urn:microsoft.com/office/officeart/2005/8/layout/hList9"/>
    <dgm:cxn modelId="{6E05E1BF-FA53-4A4E-826A-CCBD01676EC2}" type="presParOf" srcId="{60887C36-4733-46AC-A452-5444F6BC3B23}" destId="{614EBA0E-D12B-447E-B378-B0FA2DEBEA2F}" srcOrd="0" destOrd="0" presId="urn:microsoft.com/office/officeart/2005/8/layout/hList9"/>
    <dgm:cxn modelId="{9CC9FAC5-5EAB-4E86-BAA2-EBA1BA0648C4}" type="presParOf" srcId="{60887C36-4733-46AC-A452-5444F6BC3B23}" destId="{B12AEB83-0A64-4B36-BF01-B2F834861BAA}" srcOrd="1" destOrd="0" presId="urn:microsoft.com/office/officeart/2005/8/layout/hList9"/>
    <dgm:cxn modelId="{BFC7E367-E4A9-47A9-B184-5410C2650801}" type="presParOf" srcId="{6E53DEF7-499E-42EE-802D-59B2F8915392}" destId="{3055F178-D8CA-413A-99F2-20C8231C0651}" srcOrd="3" destOrd="0" presId="urn:microsoft.com/office/officeart/2005/8/layout/hList9"/>
    <dgm:cxn modelId="{9C870B44-A81A-4842-B297-5AE66880662C}" type="presParOf" srcId="{3055F178-D8CA-413A-99F2-20C8231C0651}" destId="{68509703-D239-4E1B-8CF0-EF08079E1226}" srcOrd="0" destOrd="0" presId="urn:microsoft.com/office/officeart/2005/8/layout/hList9"/>
    <dgm:cxn modelId="{E6B4F26E-75BD-4FA0-AB11-6E1F2805DAC6}" type="presParOf" srcId="{3055F178-D8CA-413A-99F2-20C8231C0651}" destId="{E1767793-EDD5-4203-A612-8120A71CA906}" srcOrd="1" destOrd="0" presId="urn:microsoft.com/office/officeart/2005/8/layout/hList9"/>
    <dgm:cxn modelId="{2610D6DF-FD4E-4694-BA4A-A2735EB6C399}" type="presParOf" srcId="{0DC7A063-583D-4B0F-88B2-BD54F95D95AF}" destId="{69136330-53DB-4978-A56B-160862279381}" srcOrd="7" destOrd="0" presId="urn:microsoft.com/office/officeart/2005/8/layout/hList9"/>
    <dgm:cxn modelId="{928A82EC-80F1-4597-B790-4C49CF940D73}" type="presParOf" srcId="{0DC7A063-583D-4B0F-88B2-BD54F95D95AF}" destId="{FD776C1E-557E-4553-9447-49B69EEC7907}" srcOrd="8" destOrd="0" presId="urn:microsoft.com/office/officeart/2005/8/layout/hList9"/>
    <dgm:cxn modelId="{317E1326-665F-4307-B7C4-A6891A49EEC3}" type="presParOf" srcId="{0DC7A063-583D-4B0F-88B2-BD54F95D95AF}" destId="{FC2522F1-14BB-4B37-B60E-2E8A7E8A6C30}" srcOrd="9" destOrd="0" presId="urn:microsoft.com/office/officeart/2005/8/layout/hList9"/>
    <dgm:cxn modelId="{82A9EA8A-099B-44F8-A5DD-23E056775027}" type="presParOf" srcId="{0DC7A063-583D-4B0F-88B2-BD54F95D95AF}" destId="{2C2F6211-85A7-47FE-9239-DE94DF41A263}" srcOrd="10" destOrd="0" presId="urn:microsoft.com/office/officeart/2005/8/layout/hList9"/>
    <dgm:cxn modelId="{D3CB4BFC-B8BF-4697-B783-527BA567CC6F}" type="presParOf" srcId="{0DC7A063-583D-4B0F-88B2-BD54F95D95AF}" destId="{7B0C2EAE-70CB-4160-863D-210C3C66D5FD}" srcOrd="11" destOrd="0" presId="urn:microsoft.com/office/officeart/2005/8/layout/hList9"/>
    <dgm:cxn modelId="{927E0D7E-EBF2-49E2-BDA2-CE3A8668FD66}" type="presParOf" srcId="{7B0C2EAE-70CB-4160-863D-210C3C66D5FD}" destId="{5AF3752E-55A6-443C-AD35-C49DF50A4566}" srcOrd="0" destOrd="0" presId="urn:microsoft.com/office/officeart/2005/8/layout/hList9"/>
    <dgm:cxn modelId="{20B19612-6F9C-4022-96C4-CFA425723B3F}" type="presParOf" srcId="{7B0C2EAE-70CB-4160-863D-210C3C66D5FD}" destId="{53567A66-F0E9-4EF8-ADA9-764BA36AA6A9}" srcOrd="1" destOrd="0" presId="urn:microsoft.com/office/officeart/2005/8/layout/hList9"/>
    <dgm:cxn modelId="{4D5F59A6-DA67-497A-8D02-0E2E287D1803}" type="presParOf" srcId="{53567A66-F0E9-4EF8-ADA9-764BA36AA6A9}" destId="{AD2806AC-6A03-4F05-9F4D-F72EA0E56FBF}" srcOrd="0" destOrd="0" presId="urn:microsoft.com/office/officeart/2005/8/layout/hList9"/>
    <dgm:cxn modelId="{BEEE978D-C4E1-46FE-8922-05B678C05BBA}" type="presParOf" srcId="{53567A66-F0E9-4EF8-ADA9-764BA36AA6A9}" destId="{F8977219-728E-448F-AE8B-46B14F4F17DE}" srcOrd="1" destOrd="0" presId="urn:microsoft.com/office/officeart/2005/8/layout/hList9"/>
    <dgm:cxn modelId="{11D541A5-A02A-4245-AE34-A2CF7F2C6A9F}" type="presParOf" srcId="{7B0C2EAE-70CB-4160-863D-210C3C66D5FD}" destId="{46A8623B-DC64-4ED6-B73D-98FEAB030508}" srcOrd="2" destOrd="0" presId="urn:microsoft.com/office/officeart/2005/8/layout/hList9"/>
    <dgm:cxn modelId="{14097717-59CD-409F-BEA3-0D63362E4BFC}" type="presParOf" srcId="{46A8623B-DC64-4ED6-B73D-98FEAB030508}" destId="{5314AADB-0AD3-4BAE-9F15-B0FE4F44C802}" srcOrd="0" destOrd="0" presId="urn:microsoft.com/office/officeart/2005/8/layout/hList9"/>
    <dgm:cxn modelId="{3170F7EE-38B4-4A81-924F-2247D116A95B}" type="presParOf" srcId="{46A8623B-DC64-4ED6-B73D-98FEAB030508}" destId="{96624143-7928-48E9-817F-BC4A07250C32}" srcOrd="1" destOrd="0" presId="urn:microsoft.com/office/officeart/2005/8/layout/hList9"/>
    <dgm:cxn modelId="{82D4D2AA-13FF-4A8C-AAB1-BF94FB0C554A}" type="presParOf" srcId="{7B0C2EAE-70CB-4160-863D-210C3C66D5FD}" destId="{612826B7-B45D-4AE7-9E9D-7E8B01CBCAF7}" srcOrd="3" destOrd="0" presId="urn:microsoft.com/office/officeart/2005/8/layout/hList9"/>
    <dgm:cxn modelId="{24C8900B-0C5F-4F4D-B842-5EEADB43C12B}" type="presParOf" srcId="{612826B7-B45D-4AE7-9E9D-7E8B01CBCAF7}" destId="{341CF72B-CD20-4967-BD90-83CB2486393B}" srcOrd="0" destOrd="0" presId="urn:microsoft.com/office/officeart/2005/8/layout/hList9"/>
    <dgm:cxn modelId="{31958961-608D-4C54-B50F-441CFCDDF70C}" type="presParOf" srcId="{612826B7-B45D-4AE7-9E9D-7E8B01CBCAF7}" destId="{DA1781B5-BF4A-44F1-BB7D-676901680CB4}" srcOrd="1" destOrd="0" presId="urn:microsoft.com/office/officeart/2005/8/layout/hList9"/>
    <dgm:cxn modelId="{E9D2F0B5-811B-4586-8082-AF937559BC76}" type="presParOf" srcId="{0DC7A063-583D-4B0F-88B2-BD54F95D95AF}" destId="{FBCC4E74-37C0-494F-ABC0-7D18132E1437}" srcOrd="12" destOrd="0" presId="urn:microsoft.com/office/officeart/2005/8/layout/hList9"/>
    <dgm:cxn modelId="{E0410E8E-30F4-4C52-AB44-3AA374794761}" type="presParOf" srcId="{0DC7A063-583D-4B0F-88B2-BD54F95D95AF}" destId="{89E6DA6E-7A23-44BD-8A99-378091FF741D}" srcOrd="13" destOrd="0" presId="urn:microsoft.com/office/officeart/2005/8/layout/hList9"/>
    <dgm:cxn modelId="{18A4B7EF-F050-485B-B0AC-B842B2B20D7C}" type="presParOf" srcId="{0DC7A063-583D-4B0F-88B2-BD54F95D95AF}" destId="{E966790E-26B5-4EB8-981F-1094BF4B7611}" srcOrd="14" destOrd="0" presId="urn:microsoft.com/office/officeart/2005/8/layout/hList9"/>
    <dgm:cxn modelId="{A25D09CC-7943-4106-8B1E-3AEE0E932090}" type="presParOf" srcId="{0DC7A063-583D-4B0F-88B2-BD54F95D95AF}" destId="{8833CD25-E152-4994-B362-08D499D5D187}" srcOrd="15" destOrd="0" presId="urn:microsoft.com/office/officeart/2005/8/layout/hList9"/>
    <dgm:cxn modelId="{C63F1ACD-210B-4697-9602-5D2A7AB66611}" type="presParOf" srcId="{0DC7A063-583D-4B0F-88B2-BD54F95D95AF}" destId="{1C9FFBD0-0120-4445-AB35-DB8B4508FBA9}" srcOrd="16" destOrd="0" presId="urn:microsoft.com/office/officeart/2005/8/layout/hList9"/>
    <dgm:cxn modelId="{19006FC1-BE2C-41EF-B392-AB3329551FAD}" type="presParOf" srcId="{1C9FFBD0-0120-4445-AB35-DB8B4508FBA9}" destId="{25097DFB-1F38-4B08-9408-D1276975D98A}" srcOrd="0" destOrd="0" presId="urn:microsoft.com/office/officeart/2005/8/layout/hList9"/>
    <dgm:cxn modelId="{F77E287F-DC3B-4667-8174-D0E41F4D25C1}" type="presParOf" srcId="{1C9FFBD0-0120-4445-AB35-DB8B4508FBA9}" destId="{3395CF17-3E23-4A53-A256-A36FD71B1D02}" srcOrd="1" destOrd="0" presId="urn:microsoft.com/office/officeart/2005/8/layout/hList9"/>
    <dgm:cxn modelId="{148B7C92-A7B2-469A-B2FC-6444D90E3C5B}" type="presParOf" srcId="{3395CF17-3E23-4A53-A256-A36FD71B1D02}" destId="{5911B8CF-0C19-4E27-909C-F91601675E2E}" srcOrd="0" destOrd="0" presId="urn:microsoft.com/office/officeart/2005/8/layout/hList9"/>
    <dgm:cxn modelId="{25B39BF0-E5EA-40E3-88A5-812A34CD8B1D}" type="presParOf" srcId="{3395CF17-3E23-4A53-A256-A36FD71B1D02}" destId="{A0F8E969-2179-424F-9DC3-74EBC926C6B8}" srcOrd="1" destOrd="0" presId="urn:microsoft.com/office/officeart/2005/8/layout/hList9"/>
    <dgm:cxn modelId="{2B0C6344-F371-4649-8243-E8A858E60DE6}" type="presParOf" srcId="{0DC7A063-583D-4B0F-88B2-BD54F95D95AF}" destId="{7E750F70-02AE-4706-8798-454F4A580558}" srcOrd="17" destOrd="0" presId="urn:microsoft.com/office/officeart/2005/8/layout/hList9"/>
    <dgm:cxn modelId="{C3067077-F914-455A-96C2-C2D9AACDF039}" type="presParOf" srcId="{0DC7A063-583D-4B0F-88B2-BD54F95D95AF}" destId="{4BC81689-7C77-46E2-8F9B-CD82BC32E90F}"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875693" y="1180032"/>
          <a:ext cx="1635238" cy="109070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914400">
            <a:lnSpc>
              <a:spcPct val="90000"/>
            </a:lnSpc>
            <a:spcBef>
              <a:spcPct val="0"/>
            </a:spcBef>
            <a:spcAft>
              <a:spcPct val="35000"/>
            </a:spcAft>
            <a:buNone/>
          </a:pPr>
          <a:r>
            <a:rPr lang="es-ES" sz="1300" kern="1200" noProof="0" dirty="0" smtClean="0"/>
            <a:t>Planificación</a:t>
          </a:r>
          <a:endParaRPr lang="es-ES" sz="1300" kern="1200" noProof="0" dirty="0"/>
        </a:p>
      </dsp:txBody>
      <dsp:txXfrm>
        <a:off x="1137331" y="1180032"/>
        <a:ext cx="1373600" cy="1090703"/>
      </dsp:txXfrm>
    </dsp:sp>
    <dsp:sp modelId="{59179C9B-8BA4-4AC7-ACB1-A12DE00142E2}">
      <dsp:nvSpPr>
        <dsp:cNvPr id="0" name=""/>
        <dsp:cNvSpPr/>
      </dsp:nvSpPr>
      <dsp:spPr>
        <a:xfrm>
          <a:off x="875693" y="2270736"/>
          <a:ext cx="1635238" cy="109070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914400">
            <a:lnSpc>
              <a:spcPct val="90000"/>
            </a:lnSpc>
            <a:spcBef>
              <a:spcPct val="0"/>
            </a:spcBef>
            <a:spcAft>
              <a:spcPct val="35000"/>
            </a:spcAft>
            <a:buNone/>
          </a:pPr>
          <a:r>
            <a:rPr lang="es-ES" sz="1300" kern="1200" noProof="0" dirty="0" smtClean="0"/>
            <a:t>Gestión</a:t>
          </a:r>
          <a:endParaRPr lang="es-ES" sz="1300" kern="1200" noProof="0" dirty="0"/>
        </a:p>
      </dsp:txBody>
      <dsp:txXfrm>
        <a:off x="1137331" y="2270736"/>
        <a:ext cx="1373600" cy="1090703"/>
      </dsp:txXfrm>
    </dsp:sp>
    <dsp:sp modelId="{FC7ED273-8CFD-43C2-9C05-44FADF3E0637}">
      <dsp:nvSpPr>
        <dsp:cNvPr id="0" name=""/>
        <dsp:cNvSpPr/>
      </dsp:nvSpPr>
      <dsp:spPr>
        <a:xfrm>
          <a:off x="3566" y="743969"/>
          <a:ext cx="1081982" cy="1113978"/>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14400">
            <a:lnSpc>
              <a:spcPct val="90000"/>
            </a:lnSpc>
            <a:spcBef>
              <a:spcPct val="0"/>
            </a:spcBef>
            <a:spcAft>
              <a:spcPct val="35000"/>
            </a:spcAft>
            <a:buNone/>
          </a:pPr>
          <a:r>
            <a:rPr lang="es-ES" sz="1700" kern="1200" noProof="0" dirty="0" smtClean="0"/>
            <a:t>Datos</a:t>
          </a:r>
          <a:endParaRPr lang="es-ES" sz="1700" kern="1200" noProof="0" dirty="0"/>
        </a:p>
      </dsp:txBody>
      <dsp:txXfrm>
        <a:off x="162019" y="907107"/>
        <a:ext cx="765076" cy="787702"/>
      </dsp:txXfrm>
    </dsp:sp>
    <dsp:sp modelId="{F660F4B9-35DB-4256-A868-A35C6DCCF6B2}">
      <dsp:nvSpPr>
        <dsp:cNvPr id="0" name=""/>
        <dsp:cNvSpPr/>
      </dsp:nvSpPr>
      <dsp:spPr>
        <a:xfrm>
          <a:off x="3592914" y="1180032"/>
          <a:ext cx="1635238" cy="109070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914400">
            <a:lnSpc>
              <a:spcPct val="90000"/>
            </a:lnSpc>
            <a:spcBef>
              <a:spcPct val="0"/>
            </a:spcBef>
            <a:spcAft>
              <a:spcPct val="35000"/>
            </a:spcAft>
            <a:buNone/>
          </a:pPr>
          <a:r>
            <a:rPr lang="es-ES" sz="1300" kern="1200" noProof="0" dirty="0" smtClean="0"/>
            <a:t>Codificación mecanismos y descriptores</a:t>
          </a:r>
          <a:endParaRPr lang="es-ES" sz="1300" kern="1200" noProof="0" dirty="0"/>
        </a:p>
      </dsp:txBody>
      <dsp:txXfrm>
        <a:off x="3854552" y="1180032"/>
        <a:ext cx="1373600" cy="1090703"/>
      </dsp:txXfrm>
    </dsp:sp>
    <dsp:sp modelId="{614EBA0E-D12B-447E-B378-B0FA2DEBEA2F}">
      <dsp:nvSpPr>
        <dsp:cNvPr id="0" name=""/>
        <dsp:cNvSpPr/>
      </dsp:nvSpPr>
      <dsp:spPr>
        <a:xfrm>
          <a:off x="3592914" y="2270736"/>
          <a:ext cx="1635238" cy="109070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914400">
            <a:lnSpc>
              <a:spcPct val="90000"/>
            </a:lnSpc>
            <a:spcBef>
              <a:spcPct val="0"/>
            </a:spcBef>
            <a:spcAft>
              <a:spcPct val="35000"/>
            </a:spcAft>
            <a:buNone/>
          </a:pPr>
          <a:r>
            <a:rPr lang="es-ES" sz="1300" kern="1200" noProof="0" dirty="0" smtClean="0"/>
            <a:t>Asignación de códigos a segmentos</a:t>
          </a:r>
          <a:endParaRPr lang="es-ES" sz="1300" kern="1200" noProof="0" dirty="0"/>
        </a:p>
      </dsp:txBody>
      <dsp:txXfrm>
        <a:off x="3854552" y="2270736"/>
        <a:ext cx="1373600" cy="1090703"/>
      </dsp:txXfrm>
    </dsp:sp>
    <dsp:sp modelId="{68509703-D239-4E1B-8CF0-EF08079E1226}">
      <dsp:nvSpPr>
        <dsp:cNvPr id="0" name=""/>
        <dsp:cNvSpPr/>
      </dsp:nvSpPr>
      <dsp:spPr>
        <a:xfrm>
          <a:off x="3592914" y="3361440"/>
          <a:ext cx="1635238" cy="109070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914400">
            <a:lnSpc>
              <a:spcPct val="90000"/>
            </a:lnSpc>
            <a:spcBef>
              <a:spcPct val="0"/>
            </a:spcBef>
            <a:spcAft>
              <a:spcPct val="35000"/>
            </a:spcAft>
            <a:buNone/>
          </a:pPr>
          <a:r>
            <a:rPr lang="es-ES" sz="1300" kern="1200" noProof="0" dirty="0" smtClean="0"/>
            <a:t>Vínculos clases y entrevistas</a:t>
          </a:r>
          <a:endParaRPr lang="es-ES" sz="1300" kern="1200" noProof="0" dirty="0"/>
        </a:p>
      </dsp:txBody>
      <dsp:txXfrm>
        <a:off x="3854552" y="3361440"/>
        <a:ext cx="1373600" cy="1090703"/>
      </dsp:txXfrm>
    </dsp:sp>
    <dsp:sp modelId="{FD776C1E-557E-4553-9447-49B69EEC7907}">
      <dsp:nvSpPr>
        <dsp:cNvPr id="0" name=""/>
        <dsp:cNvSpPr/>
      </dsp:nvSpPr>
      <dsp:spPr>
        <a:xfrm>
          <a:off x="2720787" y="743969"/>
          <a:ext cx="1090158" cy="1090158"/>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14400">
            <a:lnSpc>
              <a:spcPct val="90000"/>
            </a:lnSpc>
            <a:spcBef>
              <a:spcPct val="0"/>
            </a:spcBef>
            <a:spcAft>
              <a:spcPct val="35000"/>
            </a:spcAft>
            <a:buNone/>
          </a:pPr>
          <a:r>
            <a:rPr lang="es-ES" sz="1200" kern="1200" spc="-30" baseline="0" noProof="0" dirty="0" smtClean="0"/>
            <a:t>Análisis descriptivo</a:t>
          </a:r>
          <a:endParaRPr lang="es-ES" sz="1200" kern="1200" spc="-30" baseline="0" noProof="0" dirty="0"/>
        </a:p>
      </dsp:txBody>
      <dsp:txXfrm>
        <a:off x="2880437" y="903619"/>
        <a:ext cx="770858" cy="770858"/>
      </dsp:txXfrm>
    </dsp:sp>
    <dsp:sp modelId="{AD2806AC-6A03-4F05-9F4D-F72EA0E56FBF}">
      <dsp:nvSpPr>
        <dsp:cNvPr id="0" name=""/>
        <dsp:cNvSpPr/>
      </dsp:nvSpPr>
      <dsp:spPr>
        <a:xfrm>
          <a:off x="6318311" y="1180032"/>
          <a:ext cx="1635238" cy="109070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914400">
            <a:lnSpc>
              <a:spcPct val="90000"/>
            </a:lnSpc>
            <a:spcBef>
              <a:spcPct val="0"/>
            </a:spcBef>
            <a:spcAft>
              <a:spcPct val="35000"/>
            </a:spcAft>
            <a:buNone/>
          </a:pPr>
          <a:r>
            <a:rPr lang="es-ES" sz="1300" kern="1200" noProof="0" dirty="0" smtClean="0"/>
            <a:t>Continuidad entre segmentos</a:t>
          </a:r>
          <a:endParaRPr lang="es-ES" sz="1300" kern="1200" noProof="0" dirty="0"/>
        </a:p>
      </dsp:txBody>
      <dsp:txXfrm>
        <a:off x="6579950" y="1180032"/>
        <a:ext cx="1373600" cy="1090703"/>
      </dsp:txXfrm>
    </dsp:sp>
    <dsp:sp modelId="{5314AADB-0AD3-4BAE-9F15-B0FE4F44C802}">
      <dsp:nvSpPr>
        <dsp:cNvPr id="0" name=""/>
        <dsp:cNvSpPr/>
      </dsp:nvSpPr>
      <dsp:spPr>
        <a:xfrm>
          <a:off x="6318311" y="2270736"/>
          <a:ext cx="1635238" cy="109070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914400">
            <a:lnSpc>
              <a:spcPct val="90000"/>
            </a:lnSpc>
            <a:spcBef>
              <a:spcPct val="0"/>
            </a:spcBef>
            <a:spcAft>
              <a:spcPct val="35000"/>
            </a:spcAft>
            <a:buNone/>
          </a:pPr>
          <a:r>
            <a:rPr lang="es-ES" sz="1300" kern="1200" noProof="0" dirty="0" smtClean="0"/>
            <a:t>Modelación mecanismos de construcción</a:t>
          </a:r>
          <a:endParaRPr lang="es-ES" sz="1300" kern="1200" noProof="0" dirty="0"/>
        </a:p>
      </dsp:txBody>
      <dsp:txXfrm>
        <a:off x="6579950" y="2270736"/>
        <a:ext cx="1373600" cy="1090703"/>
      </dsp:txXfrm>
    </dsp:sp>
    <dsp:sp modelId="{341CF72B-CD20-4967-BD90-83CB2486393B}">
      <dsp:nvSpPr>
        <dsp:cNvPr id="0" name=""/>
        <dsp:cNvSpPr/>
      </dsp:nvSpPr>
      <dsp:spPr>
        <a:xfrm>
          <a:off x="6318311" y="3361440"/>
          <a:ext cx="1635238" cy="109070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914400">
            <a:lnSpc>
              <a:spcPct val="90000"/>
            </a:lnSpc>
            <a:spcBef>
              <a:spcPct val="0"/>
            </a:spcBef>
            <a:spcAft>
              <a:spcPct val="35000"/>
            </a:spcAft>
            <a:buNone/>
          </a:pPr>
          <a:r>
            <a:rPr lang="es-ES" sz="1300" kern="1200" noProof="0" dirty="0" smtClean="0"/>
            <a:t>Modelación descomposición genética</a:t>
          </a:r>
          <a:endParaRPr lang="es-ES" sz="1300" kern="1200" noProof="0" dirty="0"/>
        </a:p>
      </dsp:txBody>
      <dsp:txXfrm>
        <a:off x="6579950" y="3361440"/>
        <a:ext cx="1373600" cy="1090703"/>
      </dsp:txXfrm>
    </dsp:sp>
    <dsp:sp modelId="{89E6DA6E-7A23-44BD-8A99-378091FF741D}">
      <dsp:nvSpPr>
        <dsp:cNvPr id="0" name=""/>
        <dsp:cNvSpPr/>
      </dsp:nvSpPr>
      <dsp:spPr>
        <a:xfrm>
          <a:off x="5446184" y="743969"/>
          <a:ext cx="1090158" cy="1090158"/>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14400">
            <a:lnSpc>
              <a:spcPct val="90000"/>
            </a:lnSpc>
            <a:spcBef>
              <a:spcPct val="0"/>
            </a:spcBef>
            <a:spcAft>
              <a:spcPct val="35000"/>
            </a:spcAft>
            <a:buNone/>
          </a:pPr>
          <a:r>
            <a:rPr lang="es-ES" sz="1200" kern="1200" spc="-30" baseline="0" noProof="0" dirty="0" smtClean="0"/>
            <a:t>Análisis inferencial</a:t>
          </a:r>
          <a:endParaRPr lang="es-ES" sz="1200" kern="1200" spc="-30" baseline="0" noProof="0" dirty="0"/>
        </a:p>
      </dsp:txBody>
      <dsp:txXfrm>
        <a:off x="5605834" y="903619"/>
        <a:ext cx="770858" cy="770858"/>
      </dsp:txXfrm>
    </dsp:sp>
    <dsp:sp modelId="{5911B8CF-0C19-4E27-909C-F91601675E2E}">
      <dsp:nvSpPr>
        <dsp:cNvPr id="0" name=""/>
        <dsp:cNvSpPr/>
      </dsp:nvSpPr>
      <dsp:spPr>
        <a:xfrm>
          <a:off x="9043709" y="1180032"/>
          <a:ext cx="1635238" cy="109070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914400">
            <a:lnSpc>
              <a:spcPct val="90000"/>
            </a:lnSpc>
            <a:spcBef>
              <a:spcPct val="0"/>
            </a:spcBef>
            <a:spcAft>
              <a:spcPct val="35000"/>
            </a:spcAft>
            <a:buNone/>
          </a:pPr>
          <a:r>
            <a:rPr lang="es-ES" sz="1300" kern="1200" noProof="0" dirty="0" smtClean="0"/>
            <a:t>Perspectiva de la práctica</a:t>
          </a:r>
          <a:endParaRPr lang="es-ES" sz="1300" kern="1200" noProof="0" dirty="0"/>
        </a:p>
      </dsp:txBody>
      <dsp:txXfrm>
        <a:off x="9305347" y="1180032"/>
        <a:ext cx="1373600" cy="1090703"/>
      </dsp:txXfrm>
    </dsp:sp>
    <dsp:sp modelId="{4BC81689-7C77-46E2-8F9B-CD82BC32E90F}">
      <dsp:nvSpPr>
        <dsp:cNvPr id="0" name=""/>
        <dsp:cNvSpPr/>
      </dsp:nvSpPr>
      <dsp:spPr>
        <a:xfrm>
          <a:off x="8171582" y="743969"/>
          <a:ext cx="1090158" cy="1090158"/>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r>
            <a:rPr lang="es-ES" sz="1200" kern="1200" noProof="0" dirty="0" smtClean="0"/>
            <a:t>Análisis inferencial</a:t>
          </a:r>
          <a:endParaRPr lang="es-ES" sz="1200" kern="1200" noProof="0" dirty="0"/>
        </a:p>
      </dsp:txBody>
      <dsp:txXfrm>
        <a:off x="8331232" y="903619"/>
        <a:ext cx="770858" cy="77085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s-ES"/>
              <a:t>27/07/2015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‹Nº›</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s-ES"/>
              <a:t>27/07/2015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‹Nº›</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s-ES" smtClean="0"/>
              <a:t>Haga clic para modificar el estilo de título del patrón</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743EF3D7-4197-4DAF-9047-7F466124A84E}" type="datetime1">
              <a:rPr lang="es-ES" smtClean="0"/>
              <a:t>27/07/2015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smtClean="0"/>
              <a:t>Haga clic para modificar el estilo de título del patrón</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556C5C-BC09-41F3-8ED8-DEED8EC91EF7}" type="datetime1">
              <a:rPr lang="es-ES" smtClean="0"/>
              <a:t>27/07/2015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2F143B-CAFA-496D-BEEB-95F2DFA2E12F}" type="datetime1">
              <a:rPr lang="es-ES" smtClean="0"/>
              <a:t>27/07/2015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CB9D7BCC-5C84-4A5A-8598-A8547875B24A}" type="datetime1">
              <a:rPr lang="es-ES" smtClean="0"/>
              <a:t>27/07/2015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FC7044B0-F806-42F0-B2D4-B120A85E98B4}" type="datetime1">
              <a:rPr lang="es-ES" smtClean="0"/>
              <a:t>27/07/2015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5"/>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858B41C-E052-40FC-B6F9-AAD569143152}" type="datetime1">
              <a:rPr lang="es-ES" smtClean="0"/>
              <a:t>27/07/2015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DD77695-9C3E-4443-B0FA-EFD791B66C7A}" type="slidenum">
              <a:rPr lang="es-ES" smtClean="0"/>
              <a:t>‹Nº›</a:t>
            </a:fld>
            <a:endParaRPr lang="es-ES"/>
          </a:p>
        </p:txBody>
      </p:sp>
    </p:spTree>
    <p:extLst>
      <p:ext uri="{BB962C8B-B14F-4D97-AF65-F5344CB8AC3E}">
        <p14:creationId xmlns:p14="http://schemas.microsoft.com/office/powerpoint/2010/main" val="72973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95940E7-AE27-40E3-83A8-A308367E2F8D}" type="datetime1">
              <a:rPr lang="es-ES" smtClean="0"/>
              <a:t>27/07/2015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DD77695-9C3E-4443-B0FA-EFD791B66C7A}" type="slidenum">
              <a:rPr lang="es-ES" smtClean="0"/>
              <a:t>‹Nº›</a:t>
            </a:fld>
            <a:endParaRPr lang="es-ES"/>
          </a:p>
        </p:txBody>
      </p:sp>
    </p:spTree>
    <p:extLst>
      <p:ext uri="{BB962C8B-B14F-4D97-AF65-F5344CB8AC3E}">
        <p14:creationId xmlns:p14="http://schemas.microsoft.com/office/powerpoint/2010/main" val="2848383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613" y="4406900"/>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DACBFE7-1E73-4D5A-941E-D60EC45D0A5A}" type="datetime1">
              <a:rPr lang="es-ES" smtClean="0"/>
              <a:t>27/07/2015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DD77695-9C3E-4443-B0FA-EFD791B66C7A}" type="slidenum">
              <a:rPr lang="es-ES" smtClean="0"/>
              <a:t>‹Nº›</a:t>
            </a:fld>
            <a:endParaRPr lang="es-ES"/>
          </a:p>
        </p:txBody>
      </p:sp>
    </p:spTree>
    <p:extLst>
      <p:ext uri="{BB962C8B-B14F-4D97-AF65-F5344CB8AC3E}">
        <p14:creationId xmlns:p14="http://schemas.microsoft.com/office/powerpoint/2010/main" val="789757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DF887D8-BD2B-4A77-BA67-5D20CE00B60C}" type="datetime1">
              <a:rPr lang="es-ES" smtClean="0"/>
              <a:t>27/07/2015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DD77695-9C3E-4443-B0FA-EFD791B66C7A}" type="slidenum">
              <a:rPr lang="es-ES" smtClean="0"/>
              <a:t>‹Nº›</a:t>
            </a:fld>
            <a:endParaRPr lang="es-ES"/>
          </a:p>
        </p:txBody>
      </p:sp>
    </p:spTree>
    <p:extLst>
      <p:ext uri="{BB962C8B-B14F-4D97-AF65-F5344CB8AC3E}">
        <p14:creationId xmlns:p14="http://schemas.microsoft.com/office/powerpoint/2010/main" val="619732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835FB23-34E5-4A1F-945D-85843112C44F}" type="datetime1">
              <a:rPr lang="es-ES" smtClean="0"/>
              <a:t>27/07/2015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DD77695-9C3E-4443-B0FA-EFD791B66C7A}" type="slidenum">
              <a:rPr lang="es-ES" smtClean="0"/>
              <a:t>‹Nº›</a:t>
            </a:fld>
            <a:endParaRPr lang="es-ES"/>
          </a:p>
        </p:txBody>
      </p:sp>
    </p:spTree>
    <p:extLst>
      <p:ext uri="{BB962C8B-B14F-4D97-AF65-F5344CB8AC3E}">
        <p14:creationId xmlns:p14="http://schemas.microsoft.com/office/powerpoint/2010/main" val="299099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822BE21-ECBA-460B-A669-74E7DA0CB1BA}" type="datetime1">
              <a:rPr lang="es-ES" smtClean="0"/>
              <a:t>27/07/2015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DD77695-9C3E-4443-B0FA-EFD791B66C7A}" type="slidenum">
              <a:rPr lang="es-ES" smtClean="0"/>
              <a:t>‹Nº›</a:t>
            </a:fld>
            <a:endParaRPr lang="es-ES"/>
          </a:p>
        </p:txBody>
      </p:sp>
    </p:spTree>
    <p:extLst>
      <p:ext uri="{BB962C8B-B14F-4D97-AF65-F5344CB8AC3E}">
        <p14:creationId xmlns:p14="http://schemas.microsoft.com/office/powerpoint/2010/main" val="286240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B19F8FE-DBD4-493C-BC52-B910BA4956E0}" type="datetime1">
              <a:rPr lang="es-ES" smtClean="0"/>
              <a:t>27/07/2015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69C7EB1-4946-419E-ADA2-EB8B9F936100}" type="datetime1">
              <a:rPr lang="es-ES" smtClean="0"/>
              <a:t>27/07/2015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DD77695-9C3E-4443-B0FA-EFD791B66C7A}" type="slidenum">
              <a:rPr lang="es-ES" smtClean="0"/>
              <a:t>‹Nº›</a:t>
            </a:fld>
            <a:endParaRPr lang="es-ES"/>
          </a:p>
        </p:txBody>
      </p:sp>
    </p:spTree>
    <p:extLst>
      <p:ext uri="{BB962C8B-B14F-4D97-AF65-F5344CB8AC3E}">
        <p14:creationId xmlns:p14="http://schemas.microsoft.com/office/powerpoint/2010/main" val="1961681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6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1D336F-EE3A-4E16-8BDF-6939D98C8F3F}" type="datetime1">
              <a:rPr lang="es-ES" smtClean="0"/>
              <a:t>27/07/2015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DD77695-9C3E-4443-B0FA-EFD791B66C7A}" type="slidenum">
              <a:rPr lang="es-ES" smtClean="0"/>
              <a:t>‹Nº›</a:t>
            </a:fld>
            <a:endParaRPr lang="es-ES"/>
          </a:p>
        </p:txBody>
      </p:sp>
    </p:spTree>
    <p:extLst>
      <p:ext uri="{BB962C8B-B14F-4D97-AF65-F5344CB8AC3E}">
        <p14:creationId xmlns:p14="http://schemas.microsoft.com/office/powerpoint/2010/main" val="3630746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188"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0238EF-CA05-4D0E-B39B-05F56C9C4AC2}" type="datetime1">
              <a:rPr lang="es-ES" smtClean="0"/>
              <a:t>27/07/2015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DD77695-9C3E-4443-B0FA-EFD791B66C7A}" type="slidenum">
              <a:rPr lang="es-ES" smtClean="0"/>
              <a:t>‹Nº›</a:t>
            </a:fld>
            <a:endParaRPr lang="es-ES"/>
          </a:p>
        </p:txBody>
      </p:sp>
    </p:spTree>
    <p:extLst>
      <p:ext uri="{BB962C8B-B14F-4D97-AF65-F5344CB8AC3E}">
        <p14:creationId xmlns:p14="http://schemas.microsoft.com/office/powerpoint/2010/main" val="1646061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E9F49EF-1029-44CA-BA33-3B6E6134429C}" type="datetime1">
              <a:rPr lang="es-ES" smtClean="0"/>
              <a:t>27/07/2015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DD77695-9C3E-4443-B0FA-EFD791B66C7A}" type="slidenum">
              <a:rPr lang="es-ES" smtClean="0"/>
              <a:t>‹Nº›</a:t>
            </a:fld>
            <a:endParaRPr lang="es-ES"/>
          </a:p>
        </p:txBody>
      </p:sp>
    </p:spTree>
    <p:extLst>
      <p:ext uri="{BB962C8B-B14F-4D97-AF65-F5344CB8AC3E}">
        <p14:creationId xmlns:p14="http://schemas.microsoft.com/office/powerpoint/2010/main" val="1671512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8"/>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8"/>
            <a:ext cx="80772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2F19E88-A0EB-4F55-9727-B9057C140898}" type="datetime1">
              <a:rPr lang="es-ES" smtClean="0"/>
              <a:t>27/07/2015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DD77695-9C3E-4443-B0FA-EFD791B66C7A}" type="slidenum">
              <a:rPr lang="es-ES" smtClean="0"/>
              <a:t>‹Nº›</a:t>
            </a:fld>
            <a:endParaRPr lang="es-ES"/>
          </a:p>
        </p:txBody>
      </p:sp>
    </p:spTree>
    <p:extLst>
      <p:ext uri="{BB962C8B-B14F-4D97-AF65-F5344CB8AC3E}">
        <p14:creationId xmlns:p14="http://schemas.microsoft.com/office/powerpoint/2010/main" val="126367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73C96D1-F84B-443F-9D3F-7E153F1D841B}" type="datetime1">
              <a:rPr lang="es-ES" smtClean="0"/>
              <a:t>27/07/2015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pPr/>
              <a:t>‹Nº›</a:t>
            </a:fld>
            <a:endParaRPr lang="es-ES"/>
          </a:p>
        </p:txBody>
      </p:sp>
    </p:spTree>
    <p:extLst>
      <p:ext uri="{BB962C8B-B14F-4D97-AF65-F5344CB8AC3E}">
        <p14:creationId xmlns:p14="http://schemas.microsoft.com/office/powerpoint/2010/main" val="429011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s-ES" smtClean="0"/>
              <a:t>Haga clic para modificar el estilo de título del patrón</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s-ES" smtClean="0"/>
              <a:t>Haga clic en el icono para agregar una imagen</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a:buNone/>
            </a:pPr>
            <a:r>
              <a:rPr lang="es-ES" sz="1200" b="1" i="1" dirty="0" smtClean="0">
                <a:latin typeface="Arial"/>
                <a:ea typeface="+mn-ea"/>
                <a:cs typeface="Arial"/>
              </a:rPr>
              <a:t>NOTA:</a:t>
            </a:r>
          </a:p>
          <a:p>
            <a:pPr algn="l" defTabSz="914400">
              <a:buNone/>
            </a:pPr>
            <a:r>
              <a:rPr lang="es-ES" sz="1200" b="0" i="1" dirty="0" smtClean="0">
                <a:latin typeface="Arial"/>
                <a:ea typeface="+mn-ea"/>
                <a:cs typeface="Arial"/>
              </a:rPr>
              <a:t>Para cambiar la imagen de esta dispositiva, seleccione la imagen y elimínela. A continuación </a:t>
            </a:r>
            <a:r>
              <a:rPr lang="es-ES" sz="1200" b="0" i="1" noProof="0" dirty="0" smtClean="0">
                <a:latin typeface="Arial"/>
                <a:ea typeface="+mn-ea"/>
                <a:cs typeface="Arial"/>
              </a:rPr>
              <a:t>haga</a:t>
            </a:r>
            <a:r>
              <a:rPr lang="es-ES" sz="1200" b="0" i="1" dirty="0" smtClean="0">
                <a:latin typeface="Arial"/>
                <a:ea typeface="+mn-ea"/>
                <a:cs typeface="Arial"/>
              </a:rPr>
              <a:t> clic en el icono Imágenes en el marcador de posición e inserte su imagen.</a:t>
            </a:r>
            <a:endParaRPr lang="es-ES" sz="1200" b="0" i="1" dirty="0">
              <a:latin typeface="Arial"/>
              <a:ea typeface="+mn-ea"/>
              <a:cs typeface="Arial"/>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496885A-CED0-4F61-8A6E-67B001E27C01}" type="datetime1">
              <a:rPr lang="es-ES" smtClean="0"/>
              <a:t>27/07/2015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6436BC1D-4CC2-4884-9FB8-7B8D28648D93}" type="datetime1">
              <a:rPr lang="es-ES" smtClean="0"/>
              <a:t>27/07/2015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4900" y="2424112"/>
            <a:ext cx="4919472" cy="37480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66110" y="2424112"/>
            <a:ext cx="4919472" cy="37480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B2553B82-F69F-4255-83A5-CAAE03F5C2B2}" type="datetime1">
              <a:rPr lang="es-ES" smtClean="0"/>
              <a:t>27/07/2015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84EA4666-24E1-4302-970A-6741AC52D42C}" type="datetime1">
              <a:rPr lang="es-ES" smtClean="0"/>
              <a:t>27/07/2015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5385C-E357-4489-874D-2F74D9754815}" type="datetime1">
              <a:rPr lang="es-ES" smtClean="0"/>
              <a:t>27/07/2015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B3437C21-46F2-494C-BCA7-33CA1C295718}" type="datetime1">
              <a:rPr lang="es-ES" smtClean="0"/>
              <a:t>27/07/2015</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‹Nº›</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BB745-A6E8-463F-B319-70E67699EC45}" type="datetime1">
              <a:rPr lang="es-ES" smtClean="0"/>
              <a:t>27/07/2015</a:t>
            </a:fld>
            <a:endParaRPr lang="es-ES"/>
          </a:p>
        </p:txBody>
      </p:sp>
      <p:sp>
        <p:nvSpPr>
          <p:cNvPr id="5" name="4 Marcador de pie de página"/>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77695-9C3E-4443-B0FA-EFD791B66C7A}" type="slidenum">
              <a:rPr lang="es-ES" smtClean="0"/>
              <a:t>‹Nº›</a:t>
            </a:fld>
            <a:endParaRPr lang="es-ES"/>
          </a:p>
        </p:txBody>
      </p:sp>
    </p:spTree>
    <p:extLst>
      <p:ext uri="{BB962C8B-B14F-4D97-AF65-F5344CB8AC3E}">
        <p14:creationId xmlns:p14="http://schemas.microsoft.com/office/powerpoint/2010/main" val="13518471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333829" y="2061029"/>
            <a:ext cx="6838950" cy="2581385"/>
          </a:xfrm>
        </p:spPr>
        <p:txBody>
          <a:bodyPr anchor="ctr">
            <a:normAutofit/>
          </a:bodyPr>
          <a:lstStyle/>
          <a:p>
            <a:r>
              <a:rPr lang="es-ES" sz="3600" dirty="0" smtClean="0"/>
              <a:t>Investigando en educación matemática: La práctica del profesor sobre la función exponencial</a:t>
            </a:r>
            <a:endParaRPr lang="es-ES" sz="3600" dirty="0"/>
          </a:p>
        </p:txBody>
      </p:sp>
      <p:sp>
        <p:nvSpPr>
          <p:cNvPr id="7" name="Subtítulo 6"/>
          <p:cNvSpPr>
            <a:spLocks noGrp="1"/>
          </p:cNvSpPr>
          <p:nvPr>
            <p:ph type="subTitle" idx="1"/>
          </p:nvPr>
        </p:nvSpPr>
        <p:spPr>
          <a:xfrm>
            <a:off x="1727200" y="4714985"/>
            <a:ext cx="4995636" cy="955565"/>
          </a:xfrm>
        </p:spPr>
        <p:txBody>
          <a:bodyPr>
            <a:normAutofit lnSpcReduction="10000"/>
          </a:bodyPr>
          <a:lstStyle/>
          <a:p>
            <a:pPr algn="r"/>
            <a:r>
              <a:rPr lang="es-ES" sz="3200" dirty="0" smtClean="0"/>
              <a:t>Mª Teresa González Astudillo</a:t>
            </a:r>
            <a:endParaRPr lang="es-ES" sz="3200" dirty="0"/>
          </a:p>
        </p:txBody>
      </p:sp>
      <p:pic>
        <p:nvPicPr>
          <p:cNvPr id="4" name="Marcador de posición de imagen 3" descr="Libro abierto en una mesa, estantería de libros borrosa en el fondo" title="Imagen de muestra"/>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pic>
        <p:nvPicPr>
          <p:cNvPr id="5"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286" y="4683760"/>
            <a:ext cx="1946615" cy="1613744"/>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5471" y="1434075"/>
            <a:ext cx="1955923" cy="1005344"/>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Evolución histórica del concepto</a:t>
            </a:r>
            <a:endParaRPr lang="es-ES" dirty="0"/>
          </a:p>
        </p:txBody>
      </p:sp>
      <p:sp>
        <p:nvSpPr>
          <p:cNvPr id="3" name="2 Marcador de contenido"/>
          <p:cNvSpPr>
            <a:spLocks noGrp="1"/>
          </p:cNvSpPr>
          <p:nvPr>
            <p:ph idx="1"/>
          </p:nvPr>
        </p:nvSpPr>
        <p:spPr/>
        <p:txBody>
          <a:bodyPr>
            <a:noAutofit/>
          </a:bodyPr>
          <a:lstStyle/>
          <a:p>
            <a:r>
              <a:rPr lang="es-ES" dirty="0" smtClean="0"/>
              <a:t>En la época griega los exponentes estaban ligados a la geometría (cuadrado=área, cubo=volumen).</a:t>
            </a:r>
          </a:p>
          <a:p>
            <a:r>
              <a:rPr lang="es-ES" dirty="0" err="1" smtClean="0"/>
              <a:t>Oresme</a:t>
            </a:r>
            <a:r>
              <a:rPr lang="es-ES" dirty="0" smtClean="0"/>
              <a:t> (1323-1382) introduce los exponentes fraccionarios</a:t>
            </a:r>
          </a:p>
          <a:p>
            <a:r>
              <a:rPr lang="es-ES" dirty="0" err="1" smtClean="0"/>
              <a:t>Stiffel</a:t>
            </a:r>
            <a:r>
              <a:rPr lang="es-ES" dirty="0" smtClean="0"/>
              <a:t> (1487-1567) relaciona una progresión aritmética con una geométrica con lo que introduce los exponentes negativos</a:t>
            </a:r>
          </a:p>
          <a:p>
            <a:r>
              <a:rPr lang="es-ES" dirty="0" smtClean="0"/>
              <a:t>Wallis (1606-1703) introduce los exponentes continuos, establece que x</a:t>
            </a:r>
            <a:r>
              <a:rPr lang="es-ES" baseline="30000" dirty="0" smtClean="0"/>
              <a:t>0</a:t>
            </a:r>
            <a:r>
              <a:rPr lang="es-ES" dirty="0" smtClean="0"/>
              <a:t>=1 y que x</a:t>
            </a:r>
            <a:r>
              <a:rPr lang="es-ES" baseline="30000" dirty="0" smtClean="0"/>
              <a:t>-1</a:t>
            </a:r>
            <a:r>
              <a:rPr lang="es-ES" dirty="0" smtClean="0"/>
              <a:t>=1/x.</a:t>
            </a:r>
          </a:p>
          <a:p>
            <a:r>
              <a:rPr lang="es-ES" dirty="0" smtClean="0"/>
              <a:t>Euler (1707-1783) define la función exponencial y establece su desarrollo en serie</a:t>
            </a:r>
          </a:p>
          <a:p>
            <a:pPr marL="0" indent="0">
              <a:buNone/>
            </a:pPr>
            <a:r>
              <a:rPr lang="es-ES" dirty="0"/>
              <a:t>Cambio de enfoque, en el siglo XVIII, hacia las consideraciones de índole algebraicas en detrimento de las geométricas entre cuyas consecuencias está la aparición de dos funciones que hasta entonces eran la misma: la función logaritmo y la función </a:t>
            </a:r>
            <a:r>
              <a:rPr lang="es-ES" dirty="0" smtClean="0"/>
              <a:t>exponencial y la </a:t>
            </a:r>
            <a:r>
              <a:rPr lang="es-ES" dirty="0"/>
              <a:t>separación de éstas de su origen como relación entre dos progresiones: una aritmética y la otra geométrica (Martínez, 2003</a:t>
            </a:r>
            <a:r>
              <a:rPr lang="es-ES" dirty="0" smtClean="0"/>
              <a:t>).</a:t>
            </a:r>
            <a:endParaRPr lang="es-ES" dirty="0"/>
          </a:p>
        </p:txBody>
      </p:sp>
      <p:sp>
        <p:nvSpPr>
          <p:cNvPr id="4" name="3 Marcador de fecha"/>
          <p:cNvSpPr>
            <a:spLocks noGrp="1"/>
          </p:cNvSpPr>
          <p:nvPr>
            <p:ph type="dt" sz="half" idx="10"/>
          </p:nvPr>
        </p:nvSpPr>
        <p:spPr/>
        <p:txBody>
          <a:bodyPr/>
          <a:lstStyle/>
          <a:p>
            <a:fld id="{E2DB770B-9C14-4D9C-9927-5FB365E86B94}"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10</a:t>
            </a:fld>
            <a:endParaRPr lang="es-ES"/>
          </a:p>
        </p:txBody>
      </p:sp>
    </p:spTree>
    <p:extLst>
      <p:ext uri="{BB962C8B-B14F-4D97-AF65-F5344CB8AC3E}">
        <p14:creationId xmlns:p14="http://schemas.microsoft.com/office/powerpoint/2010/main" val="66769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Comprensión del concepto función exponencial.</a:t>
            </a:r>
            <a:endParaRPr lang="es-ES" dirty="0"/>
          </a:p>
        </p:txBody>
      </p:sp>
      <p:sp>
        <p:nvSpPr>
          <p:cNvPr id="3" name="2 Marcador de contenido"/>
          <p:cNvSpPr>
            <a:spLocks noGrp="1"/>
          </p:cNvSpPr>
          <p:nvPr>
            <p:ph idx="1"/>
          </p:nvPr>
        </p:nvSpPr>
        <p:spPr/>
        <p:txBody>
          <a:bodyPr>
            <a:normAutofit lnSpcReduction="10000"/>
          </a:bodyPr>
          <a:lstStyle/>
          <a:p>
            <a:r>
              <a:rPr lang="es-ES" sz="2400" dirty="0" smtClean="0"/>
              <a:t>Definición segregada para exponentes entero positivos (multiplicación reiterada) respecto de los que son negativos y fraccionarios (</a:t>
            </a:r>
            <a:r>
              <a:rPr lang="es-ES" sz="2400" dirty="0" err="1" smtClean="0"/>
              <a:t>Elstak</a:t>
            </a:r>
            <a:r>
              <a:rPr lang="es-ES" sz="2400" dirty="0" smtClean="0"/>
              <a:t>, 2007).</a:t>
            </a:r>
          </a:p>
          <a:p>
            <a:r>
              <a:rPr lang="es-ES" sz="2400" dirty="0" smtClean="0"/>
              <a:t>Dificultades con el exponente 0.</a:t>
            </a:r>
          </a:p>
          <a:p>
            <a:r>
              <a:rPr lang="es-ES" sz="2400" dirty="0" smtClean="0"/>
              <a:t>Si el exponente es real se requiere la noción de límite (Díaz, 2006)</a:t>
            </a:r>
          </a:p>
          <a:p>
            <a:r>
              <a:rPr lang="es-ES" sz="2400" dirty="0" smtClean="0"/>
              <a:t>Construcción de la exponencial a través de la razón de cambio ligada a la noción de dividir (</a:t>
            </a:r>
            <a:r>
              <a:rPr lang="es-ES" sz="2400" dirty="0" err="1" smtClean="0"/>
              <a:t>Confrey</a:t>
            </a:r>
            <a:r>
              <a:rPr lang="es-ES" sz="2400" dirty="0" smtClean="0"/>
              <a:t> 1991, 1994).</a:t>
            </a:r>
          </a:p>
          <a:p>
            <a:r>
              <a:rPr lang="es-ES" sz="2400" dirty="0" smtClean="0"/>
              <a:t>El conocimiento de las convenciones con los exponentes impide a los alumnos reconocer </a:t>
            </a:r>
            <a:r>
              <a:rPr lang="es-ES" sz="2400" dirty="0" err="1" smtClean="0"/>
              <a:t>a</a:t>
            </a:r>
            <a:r>
              <a:rPr lang="es-ES" sz="2400" baseline="30000" dirty="0" err="1" smtClean="0"/>
              <a:t>x</a:t>
            </a:r>
            <a:r>
              <a:rPr lang="es-ES" sz="2400" dirty="0" smtClean="0"/>
              <a:t> como una operación entre a y x (Martínez, 2000) y por lo tanto admitirla como una función matemática en el sentido de </a:t>
            </a:r>
            <a:r>
              <a:rPr lang="es-ES" sz="2400" dirty="0" err="1" smtClean="0"/>
              <a:t>Dirichlet-Bourbaki</a:t>
            </a:r>
            <a:r>
              <a:rPr lang="es-ES" dirty="0" smtClean="0"/>
              <a:t>.</a:t>
            </a:r>
            <a:endParaRPr lang="es-ES" dirty="0" smtClean="0"/>
          </a:p>
        </p:txBody>
      </p:sp>
      <p:sp>
        <p:nvSpPr>
          <p:cNvPr id="4" name="3 Marcador de fecha"/>
          <p:cNvSpPr>
            <a:spLocks noGrp="1"/>
          </p:cNvSpPr>
          <p:nvPr>
            <p:ph type="dt" sz="half" idx="10"/>
          </p:nvPr>
        </p:nvSpPr>
        <p:spPr/>
        <p:txBody>
          <a:bodyPr/>
          <a:lstStyle/>
          <a:p>
            <a:fld id="{0498612B-853A-4BDD-893E-39F4A7ADE116}"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11</a:t>
            </a:fld>
            <a:endParaRPr lang="es-ES" dirty="0"/>
          </a:p>
        </p:txBody>
      </p:sp>
    </p:spTree>
    <p:extLst>
      <p:ext uri="{BB962C8B-B14F-4D97-AF65-F5344CB8AC3E}">
        <p14:creationId xmlns:p14="http://schemas.microsoft.com/office/powerpoint/2010/main" val="28509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Errores y dificultades</a:t>
            </a:r>
            <a:endParaRPr lang="es-E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ES" dirty="0" smtClean="0"/>
                  <a:t>Algunos estudiantes afirma que 2</a:t>
                </a:r>
                <a:r>
                  <a:rPr lang="es-ES" baseline="30000" dirty="0" smtClean="0"/>
                  <a:t>0</a:t>
                </a:r>
                <a:r>
                  <a:rPr lang="es-ES" dirty="0" smtClean="0"/>
                  <a:t>=0, 2</a:t>
                </a:r>
                <a:r>
                  <a:rPr lang="es-ES" baseline="30000" dirty="0" smtClean="0"/>
                  <a:t>0</a:t>
                </a:r>
                <a:r>
                  <a:rPr lang="es-ES" dirty="0" smtClean="0"/>
                  <a:t>=2, 2</a:t>
                </a:r>
                <a:r>
                  <a:rPr lang="es-ES" baseline="30000" dirty="0" smtClean="0"/>
                  <a:t>-3</a:t>
                </a:r>
                <a:r>
                  <a:rPr lang="es-ES" dirty="0" smtClean="0"/>
                  <a:t>=(-2)(-2)(-2), 2</a:t>
                </a:r>
                <a:r>
                  <a:rPr lang="es-ES" baseline="30000" dirty="0" smtClean="0"/>
                  <a:t>-3</a:t>
                </a:r>
                <a:r>
                  <a:rPr lang="es-ES" dirty="0" smtClean="0"/>
                  <a:t>=-8 ya que 2</a:t>
                </a:r>
                <a:r>
                  <a:rPr lang="es-ES" baseline="30000" dirty="0" smtClean="0"/>
                  <a:t>3</a:t>
                </a:r>
                <a:r>
                  <a:rPr lang="es-ES" dirty="0" smtClean="0"/>
                  <a:t>=8</a:t>
                </a:r>
              </a:p>
              <a:p>
                <a:r>
                  <a:rPr lang="es-ES" dirty="0" smtClean="0"/>
                  <a:t>No tienen argumentos para establecer que 2</a:t>
                </a:r>
                <a:r>
                  <a:rPr lang="es-ES" baseline="30000" dirty="0" smtClean="0"/>
                  <a:t>0</a:t>
                </a:r>
                <a:r>
                  <a:rPr lang="es-ES" dirty="0" smtClean="0"/>
                  <a:t>=1, 2</a:t>
                </a:r>
                <a:r>
                  <a:rPr lang="es-ES" baseline="30000" dirty="0" smtClean="0"/>
                  <a:t>-3</a:t>
                </a:r>
                <a:r>
                  <a:rPr lang="es-ES" dirty="0" smtClean="0"/>
                  <a:t>=(1/2)</a:t>
                </a:r>
                <a:r>
                  <a:rPr lang="es-ES" baseline="30000" dirty="0" smtClean="0"/>
                  <a:t>3</a:t>
                </a:r>
                <a:r>
                  <a:rPr lang="es-ES" dirty="0" smtClean="0"/>
                  <a:t>, 2</a:t>
                </a:r>
                <a:r>
                  <a:rPr lang="es-ES" baseline="30000" dirty="0" smtClean="0"/>
                  <a:t>1/2</a:t>
                </a:r>
                <a:r>
                  <a:rPr lang="es-ES" dirty="0" smtClean="0"/>
                  <a:t>=</a:t>
                </a:r>
                <a14:m>
                  <m:oMath xmlns:m="http://schemas.openxmlformats.org/officeDocument/2006/math">
                    <m:rad>
                      <m:radPr>
                        <m:degHide m:val="on"/>
                        <m:ctrlPr>
                          <a:rPr lang="es-ES" i="1" smtClean="0">
                            <a:latin typeface="Cambria Math" panose="02040503050406030204" pitchFamily="18" charset="0"/>
                          </a:rPr>
                        </m:ctrlPr>
                      </m:radPr>
                      <m:deg/>
                      <m:e>
                        <m:r>
                          <a:rPr lang="es-ES" b="0" i="1" smtClean="0">
                            <a:latin typeface="Cambria Math" panose="02040503050406030204" pitchFamily="18" charset="0"/>
                          </a:rPr>
                          <m:t>2</m:t>
                        </m:r>
                      </m:e>
                    </m:rad>
                  </m:oMath>
                </a14:m>
                <a:endParaRPr lang="es-ES" dirty="0" smtClean="0"/>
              </a:p>
              <a:p>
                <a:r>
                  <a:rPr lang="es-ES" dirty="0" smtClean="0"/>
                  <a:t>Respuestas reiteradas como: 2</a:t>
                </a:r>
                <a:r>
                  <a:rPr lang="es-ES" baseline="30000" dirty="0" smtClean="0"/>
                  <a:t>-3</a:t>
                </a:r>
                <a:r>
                  <a:rPr lang="es-ES" dirty="0" smtClean="0"/>
                  <a:t>=0,002, 2</a:t>
                </a:r>
                <a:r>
                  <a:rPr lang="es-ES" baseline="30000" dirty="0" smtClean="0"/>
                  <a:t>-3A/2</a:t>
                </a:r>
                <a:r>
                  <a:rPr lang="es-ES" dirty="0" smtClean="0"/>
                  <a:t>=2(-3/2)=-3, si x es entero 2</a:t>
                </a:r>
                <a:r>
                  <a:rPr lang="es-ES" baseline="30000" dirty="0" smtClean="0"/>
                  <a:t>x</a:t>
                </a:r>
                <a:r>
                  <a:rPr lang="es-ES" dirty="0" smtClean="0"/>
                  <a:t> es sólo notación.</a:t>
                </a:r>
              </a:p>
              <a:p>
                <a:r>
                  <a:rPr lang="es-ES" dirty="0" smtClean="0"/>
                  <a:t>Algunos estudiantes afirmaron que 2</a:t>
                </a:r>
                <a:r>
                  <a:rPr lang="es-ES" baseline="30000" dirty="0" smtClean="0"/>
                  <a:t>1</a:t>
                </a:r>
                <a:r>
                  <a:rPr lang="es-ES" dirty="0" smtClean="0"/>
                  <a:t>=2*2 porque el 2 se multiplica una vez o bien que 2</a:t>
                </a:r>
                <a:r>
                  <a:rPr lang="es-ES" baseline="30000" dirty="0" smtClean="0"/>
                  <a:t>1</a:t>
                </a:r>
                <a:r>
                  <a:rPr lang="es-ES" dirty="0" smtClean="0"/>
                  <a:t>=2 ya que 2*1=2</a:t>
                </a:r>
              </a:p>
              <a:p>
                <a:r>
                  <a:rPr lang="es-ES" dirty="0" smtClean="0"/>
                  <a:t>Aunque son capaces de determinar que la función (1/2)</a:t>
                </a:r>
                <a:r>
                  <a:rPr lang="es-ES" baseline="30000" dirty="0" smtClean="0"/>
                  <a:t>x </a:t>
                </a:r>
                <a:r>
                  <a:rPr lang="es-ES" dirty="0" smtClean="0"/>
                  <a:t>es decreciente no saben explicar por qué.</a:t>
                </a:r>
              </a:p>
              <a:p>
                <a:r>
                  <a:rPr lang="es-ES" dirty="0" smtClean="0"/>
                  <a:t>No disponen de argumentos para determinar si 5</a:t>
                </a:r>
                <a:r>
                  <a:rPr lang="es-ES" baseline="30000" dirty="0" smtClean="0"/>
                  <a:t>17</a:t>
                </a:r>
                <a:r>
                  <a:rPr lang="es-ES" dirty="0" smtClean="0"/>
                  <a:t> es un número par o impar.</a:t>
                </a:r>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1465" t="-1467" r="-733"/>
                </a:stretch>
              </a:blipFill>
            </p:spPr>
            <p:txBody>
              <a:bodyPr/>
              <a:lstStyle/>
              <a:p>
                <a:r>
                  <a:rPr lang="es-ES">
                    <a:noFill/>
                  </a:rPr>
                  <a:t> </a:t>
                </a:r>
              </a:p>
            </p:txBody>
          </p:sp>
        </mc:Fallback>
      </mc:AlternateContent>
      <p:sp>
        <p:nvSpPr>
          <p:cNvPr id="4" name="3 Marcador de fecha"/>
          <p:cNvSpPr>
            <a:spLocks noGrp="1"/>
          </p:cNvSpPr>
          <p:nvPr>
            <p:ph type="dt" sz="half" idx="10"/>
          </p:nvPr>
        </p:nvSpPr>
        <p:spPr/>
        <p:txBody>
          <a:bodyPr/>
          <a:lstStyle/>
          <a:p>
            <a:fld id="{82E186CE-2C42-4654-9B1B-21A81DD70DD7}"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12</a:t>
            </a:fld>
            <a:endParaRPr lang="es-ES"/>
          </a:p>
        </p:txBody>
      </p:sp>
    </p:spTree>
    <p:extLst>
      <p:ext uri="{BB962C8B-B14F-4D97-AF65-F5344CB8AC3E}">
        <p14:creationId xmlns:p14="http://schemas.microsoft.com/office/powerpoint/2010/main" val="168057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Propuestas de enseñanza</a:t>
            </a:r>
            <a:endParaRPr lang="es-ES" dirty="0"/>
          </a:p>
        </p:txBody>
      </p:sp>
      <p:sp>
        <p:nvSpPr>
          <p:cNvPr id="3" name="Marcador de contenido 2"/>
          <p:cNvSpPr>
            <a:spLocks noGrp="1"/>
          </p:cNvSpPr>
          <p:nvPr>
            <p:ph idx="1"/>
          </p:nvPr>
        </p:nvSpPr>
        <p:spPr/>
        <p:txBody>
          <a:bodyPr>
            <a:normAutofit fontScale="92500" lnSpcReduction="20000"/>
          </a:bodyPr>
          <a:lstStyle/>
          <a:p>
            <a:r>
              <a:rPr lang="es-ES" dirty="0"/>
              <a:t>Introducción de la noción de función exponencial a través de la noción de </a:t>
            </a:r>
            <a:r>
              <a:rPr lang="es-ES" dirty="0" err="1" smtClean="0"/>
              <a:t>covariación</a:t>
            </a:r>
            <a:r>
              <a:rPr lang="es-ES" dirty="0" smtClean="0"/>
              <a:t> donde la función es entendida como yuxtaposición de dos secuencias.</a:t>
            </a:r>
          </a:p>
          <a:p>
            <a:r>
              <a:rPr lang="es-ES" dirty="0" smtClean="0"/>
              <a:t>Crear tablas de datos como punto de partida para la construcción de la noción de variable (</a:t>
            </a:r>
            <a:r>
              <a:rPr lang="es-ES" dirty="0" err="1" smtClean="0"/>
              <a:t>Confrey</a:t>
            </a:r>
            <a:r>
              <a:rPr lang="es-ES" dirty="0" smtClean="0"/>
              <a:t>, 1993 y Rizutti,1991).</a:t>
            </a:r>
          </a:p>
          <a:p>
            <a:r>
              <a:rPr lang="es-ES" dirty="0" smtClean="0"/>
              <a:t>Describir situaciones en términos de velocidad de cambio (</a:t>
            </a:r>
            <a:r>
              <a:rPr lang="es-ES" dirty="0" err="1" smtClean="0"/>
              <a:t>Confrey</a:t>
            </a:r>
            <a:r>
              <a:rPr lang="es-ES" dirty="0" smtClean="0"/>
              <a:t> y Smith, 1991)</a:t>
            </a:r>
          </a:p>
          <a:p>
            <a:r>
              <a:rPr lang="es-ES" dirty="0" smtClean="0"/>
              <a:t>Retomar la construcción de </a:t>
            </a:r>
            <a:r>
              <a:rPr lang="es-ES" dirty="0" err="1" smtClean="0"/>
              <a:t>Napier</a:t>
            </a:r>
            <a:r>
              <a:rPr lang="es-ES" dirty="0" smtClean="0"/>
              <a:t> relacionando una sucesión aritmética con otra geométrica.</a:t>
            </a:r>
          </a:p>
          <a:p>
            <a:r>
              <a:rPr lang="es-ES" dirty="0" smtClean="0"/>
              <a:t>Introducir la noción de función exponencial desde un punto de vista geométrico interpretando las potencias como segmentos rectilíneos, a partir de la construcción geométrica de la raíz cuadrada de una cantidad y utilizando la idea de interpolación (Lezama, 1999, 2003).</a:t>
            </a:r>
          </a:p>
          <a:p>
            <a:r>
              <a:rPr lang="es-ES" dirty="0" smtClean="0"/>
              <a:t>Incluir la función transformada de la función exponencial f(x)=</a:t>
            </a:r>
            <a:r>
              <a:rPr lang="es-ES" dirty="0" err="1" smtClean="0"/>
              <a:t>kb</a:t>
            </a:r>
            <a:r>
              <a:rPr lang="es-ES" baseline="30000" dirty="0" err="1" smtClean="0"/>
              <a:t>tx+s</a:t>
            </a:r>
            <a:r>
              <a:rPr lang="es-ES" dirty="0" smtClean="0"/>
              <a:t> como generalización</a:t>
            </a:r>
          </a:p>
          <a:p>
            <a:r>
              <a:rPr lang="es-ES" dirty="0" smtClean="0"/>
              <a:t>Partir de situaciones reales (Hernández y Arrieta, 2005)</a:t>
            </a:r>
            <a:endParaRPr lang="es-ES" dirty="0"/>
          </a:p>
        </p:txBody>
      </p:sp>
      <p:sp>
        <p:nvSpPr>
          <p:cNvPr id="4" name="3 Marcador de fecha"/>
          <p:cNvSpPr>
            <a:spLocks noGrp="1"/>
          </p:cNvSpPr>
          <p:nvPr>
            <p:ph type="dt" sz="half" idx="10"/>
          </p:nvPr>
        </p:nvSpPr>
        <p:spPr/>
        <p:txBody>
          <a:bodyPr/>
          <a:lstStyle/>
          <a:p>
            <a:fld id="{544AFC20-4154-4E46-BDC1-42404CAF4618}"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13</a:t>
            </a:fld>
            <a:endParaRPr lang="es-ES"/>
          </a:p>
        </p:txBody>
      </p:sp>
    </p:spTree>
    <p:extLst>
      <p:ext uri="{BB962C8B-B14F-4D97-AF65-F5344CB8AC3E}">
        <p14:creationId xmlns:p14="http://schemas.microsoft.com/office/powerpoint/2010/main" val="196931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Elementos matemáticos </a:t>
            </a:r>
            <a:endParaRPr lang="es-ES" dirty="0"/>
          </a:p>
        </p:txBody>
      </p:sp>
      <p:sp>
        <p:nvSpPr>
          <p:cNvPr id="3" name="2 Marcador de contenido"/>
          <p:cNvSpPr>
            <a:spLocks noGrp="1"/>
          </p:cNvSpPr>
          <p:nvPr>
            <p:ph idx="1"/>
          </p:nvPr>
        </p:nvSpPr>
        <p:spPr>
          <a:xfrm>
            <a:off x="269887" y="2127421"/>
            <a:ext cx="3817257" cy="4568371"/>
          </a:xfrm>
        </p:spPr>
        <p:txBody>
          <a:bodyPr>
            <a:noAutofit/>
          </a:bodyPr>
          <a:lstStyle/>
          <a:p>
            <a:r>
              <a:rPr lang="es-ES" sz="2800" dirty="0" smtClean="0"/>
              <a:t>Funciones exponenciales particulares, f(x)=2</a:t>
            </a:r>
            <a:r>
              <a:rPr lang="es-ES" sz="2800" baseline="30000" dirty="0" smtClean="0"/>
              <a:t>x</a:t>
            </a:r>
            <a:r>
              <a:rPr lang="es-ES" sz="2800" dirty="0" smtClean="0"/>
              <a:t> o bien f(x)=10</a:t>
            </a:r>
            <a:r>
              <a:rPr lang="es-ES" sz="2800" baseline="30000" dirty="0" smtClean="0"/>
              <a:t>x</a:t>
            </a:r>
            <a:r>
              <a:rPr lang="es-ES" sz="2800" dirty="0" smtClean="0"/>
              <a:t>.</a:t>
            </a:r>
          </a:p>
          <a:p>
            <a:r>
              <a:rPr lang="es-ES" sz="2800" dirty="0" smtClean="0"/>
              <a:t>La función exponencial genérica f(x)=</a:t>
            </a:r>
            <a:r>
              <a:rPr lang="es-ES" sz="2800" dirty="0" err="1" smtClean="0"/>
              <a:t>b</a:t>
            </a:r>
            <a:r>
              <a:rPr lang="es-ES" sz="2800" baseline="30000" dirty="0" err="1" smtClean="0"/>
              <a:t>x</a:t>
            </a:r>
            <a:r>
              <a:rPr lang="es-ES" sz="2800" dirty="0" smtClean="0"/>
              <a:t>.</a:t>
            </a:r>
          </a:p>
          <a:p>
            <a:r>
              <a:rPr lang="es-ES" sz="2800" dirty="0" smtClean="0"/>
              <a:t>Generalización de la función exponencial f(x)=</a:t>
            </a:r>
            <a:r>
              <a:rPr lang="es-ES" sz="2800" dirty="0" err="1" smtClean="0"/>
              <a:t>kb</a:t>
            </a:r>
            <a:r>
              <a:rPr lang="es-ES" sz="2800" baseline="30000" dirty="0" err="1" smtClean="0"/>
              <a:t>tx+s</a:t>
            </a:r>
            <a:endParaRPr lang="es-ES"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275" y="2252297"/>
            <a:ext cx="6362456" cy="4457112"/>
          </a:xfrm>
          <a:prstGeom prst="rect">
            <a:avLst/>
          </a:prstGeom>
          <a:solidFill>
            <a:srgbClr val="C00000"/>
          </a:solidFill>
          <a:ln w="12700">
            <a:solidFill>
              <a:schemeClr val="accent1">
                <a:lumMod val="50000"/>
              </a:schemeClr>
            </a:solidFill>
            <a:prstDash val="sysDash"/>
          </a:ln>
        </p:spPr>
        <p:style>
          <a:lnRef idx="0">
            <a:schemeClr val="accent4"/>
          </a:lnRef>
          <a:fillRef idx="3">
            <a:schemeClr val="accent4"/>
          </a:fillRef>
          <a:effectRef idx="3">
            <a:schemeClr val="accent4"/>
          </a:effectRef>
          <a:fontRef idx="minor">
            <a:schemeClr val="lt1"/>
          </a:fontRef>
        </p:style>
      </p:pic>
      <p:sp>
        <p:nvSpPr>
          <p:cNvPr id="5" name="CuadroTexto 4"/>
          <p:cNvSpPr txBox="1"/>
          <p:nvPr/>
        </p:nvSpPr>
        <p:spPr>
          <a:xfrm>
            <a:off x="360503" y="1235676"/>
            <a:ext cx="10815695" cy="954107"/>
          </a:xfrm>
          <a:prstGeom prst="rect">
            <a:avLst/>
          </a:prstGeom>
          <a:noFill/>
        </p:spPr>
        <p:txBody>
          <a:bodyPr wrap="square" rtlCol="0">
            <a:spAutoFit/>
          </a:bodyPr>
          <a:lstStyle/>
          <a:p>
            <a:r>
              <a:rPr lang="es-ES" sz="2800" dirty="0" smtClean="0"/>
              <a:t>Producto de una disociación o de una segregación del concepto vinculada al concepto y sus propiedades (Piaget, 1963)</a:t>
            </a:r>
            <a:endParaRPr lang="es-ES" sz="2800" dirty="0"/>
          </a:p>
        </p:txBody>
      </p:sp>
      <p:sp>
        <p:nvSpPr>
          <p:cNvPr id="6" name="5 Marcador de fecha"/>
          <p:cNvSpPr>
            <a:spLocks noGrp="1"/>
          </p:cNvSpPr>
          <p:nvPr>
            <p:ph type="dt" sz="half" idx="10"/>
          </p:nvPr>
        </p:nvSpPr>
        <p:spPr/>
        <p:txBody>
          <a:bodyPr/>
          <a:lstStyle/>
          <a:p>
            <a:fld id="{619CA1D9-1706-4F76-958B-217504950676}" type="datetime1">
              <a:rPr lang="es-ES" smtClean="0"/>
              <a:t>27/07/2015</a:t>
            </a:fld>
            <a:endParaRPr lang="es-ES"/>
          </a:p>
        </p:txBody>
      </p:sp>
      <p:sp>
        <p:nvSpPr>
          <p:cNvPr id="7" name="6 Marcador de número de diapositiva"/>
          <p:cNvSpPr>
            <a:spLocks noGrp="1"/>
          </p:cNvSpPr>
          <p:nvPr>
            <p:ph type="sldNum" sz="quarter" idx="12"/>
          </p:nvPr>
        </p:nvSpPr>
        <p:spPr/>
        <p:txBody>
          <a:bodyPr/>
          <a:lstStyle/>
          <a:p>
            <a:fld id="{0FF54DE5-C571-48E8-A5BC-B369434E2F44}" type="slidenum">
              <a:rPr lang="es-ES" smtClean="0"/>
              <a:t>14</a:t>
            </a:fld>
            <a:endParaRPr lang="es-ES"/>
          </a:p>
        </p:txBody>
      </p:sp>
    </p:spTree>
    <p:extLst>
      <p:ext uri="{BB962C8B-B14F-4D97-AF65-F5344CB8AC3E}">
        <p14:creationId xmlns:p14="http://schemas.microsoft.com/office/powerpoint/2010/main" val="80683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ppt_w</p:attrName>
                                        </p:attrNameLst>
                                      </p:cBhvr>
                                      <p:tavLst>
                                        <p:tav tm="0" fmla="#ppt_w*sin(2.5*pi*$)">
                                          <p:val>
                                            <p:fltVal val="0"/>
                                          </p:val>
                                        </p:tav>
                                        <p:tav tm="100000">
                                          <p:val>
                                            <p:fltVal val="1"/>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Metodología de investigación</a:t>
            </a:r>
            <a:endParaRPr lang="es-ES" dirty="0"/>
          </a:p>
        </p:txBody>
      </p:sp>
      <p:sp>
        <p:nvSpPr>
          <p:cNvPr id="3" name="2 Marcador de contenido"/>
          <p:cNvSpPr>
            <a:spLocks noGrp="1"/>
          </p:cNvSpPr>
          <p:nvPr>
            <p:ph idx="1"/>
          </p:nvPr>
        </p:nvSpPr>
        <p:spPr/>
        <p:txBody>
          <a:bodyPr/>
          <a:lstStyle/>
          <a:p>
            <a:r>
              <a:rPr lang="es-ES" sz="2400" dirty="0" smtClean="0"/>
              <a:t>Grabación de las sesiones en vídeo y de las entrevistas posteriores a cada sesión.</a:t>
            </a:r>
          </a:p>
          <a:p>
            <a:r>
              <a:rPr lang="es-ES" sz="2400" dirty="0" smtClean="0"/>
              <a:t>Clasificación, depuración y análisis de los datos mediante un software de análisis cualitativo de datos </a:t>
            </a:r>
            <a:r>
              <a:rPr lang="es-ES" sz="2400" dirty="0" err="1" smtClean="0"/>
              <a:t>Atlas.ti</a:t>
            </a:r>
            <a:r>
              <a:rPr lang="es-ES" sz="2400" dirty="0" smtClean="0"/>
              <a:t>.</a:t>
            </a:r>
          </a:p>
          <a:p>
            <a:r>
              <a:rPr lang="es-ES" sz="2400" dirty="0" smtClean="0"/>
              <a:t>Análisis de los datos en tres fases una descriptiva y dos inferenciales.</a:t>
            </a:r>
          </a:p>
          <a:p>
            <a:r>
              <a:rPr lang="es-ES" sz="2400" dirty="0" smtClean="0"/>
              <a:t>Uso de la viñeta para la descripción de los segmentos de las sesiones grabadas teniendo en cuenta</a:t>
            </a:r>
            <a:r>
              <a:rPr lang="es-ES" dirty="0" smtClean="0"/>
              <a:t>:</a:t>
            </a:r>
          </a:p>
          <a:p>
            <a:pPr lvl="1"/>
            <a:r>
              <a:rPr lang="es-ES" sz="2000" dirty="0" smtClean="0"/>
              <a:t>La tarea planteada por el profesor</a:t>
            </a:r>
          </a:p>
          <a:p>
            <a:pPr lvl="1"/>
            <a:r>
              <a:rPr lang="es-ES" sz="2000" dirty="0" smtClean="0"/>
              <a:t>Los mecanismos de construcción potenciados por el profesor</a:t>
            </a:r>
          </a:p>
          <a:p>
            <a:pPr lvl="1"/>
            <a:r>
              <a:rPr lang="es-ES" sz="2000" dirty="0" smtClean="0"/>
              <a:t>Los sistemas de representación usados</a:t>
            </a:r>
          </a:p>
          <a:p>
            <a:pPr lvl="1"/>
            <a:r>
              <a:rPr lang="es-ES" sz="2000" dirty="0" smtClean="0"/>
              <a:t>Las relaciones establecidas entre los elementos matemáticos del concepto.</a:t>
            </a:r>
          </a:p>
        </p:txBody>
      </p:sp>
      <p:sp>
        <p:nvSpPr>
          <p:cNvPr id="4" name="3 Marcador de fecha"/>
          <p:cNvSpPr>
            <a:spLocks noGrp="1"/>
          </p:cNvSpPr>
          <p:nvPr>
            <p:ph type="dt" sz="half" idx="10"/>
          </p:nvPr>
        </p:nvSpPr>
        <p:spPr/>
        <p:txBody>
          <a:bodyPr/>
          <a:lstStyle/>
          <a:p>
            <a:fld id="{85AC7015-F357-432D-8240-4514C3C63290}"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15</a:t>
            </a:fld>
            <a:endParaRPr lang="es-ES"/>
          </a:p>
        </p:txBody>
      </p:sp>
    </p:spTree>
    <p:extLst>
      <p:ext uri="{BB962C8B-B14F-4D97-AF65-F5344CB8AC3E}">
        <p14:creationId xmlns:p14="http://schemas.microsoft.com/office/powerpoint/2010/main" val="268677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noProof="1" smtClean="0"/>
              <a:t>Los casos</a:t>
            </a:r>
            <a:endParaRPr lang="es-ES" noProof="1"/>
          </a:p>
        </p:txBody>
      </p:sp>
      <p:sp>
        <p:nvSpPr>
          <p:cNvPr id="3" name="Marcador de posición de texto 2"/>
          <p:cNvSpPr>
            <a:spLocks noGrp="1"/>
          </p:cNvSpPr>
          <p:nvPr>
            <p:ph type="body" idx="1"/>
          </p:nvPr>
        </p:nvSpPr>
        <p:spPr>
          <a:xfrm>
            <a:off x="1104900" y="1353457"/>
            <a:ext cx="4919472" cy="533400"/>
          </a:xfrm>
        </p:spPr>
        <p:txBody>
          <a:bodyPr/>
          <a:lstStyle/>
          <a:p>
            <a:r>
              <a:rPr lang="es-ES" noProof="1" smtClean="0"/>
              <a:t>Ernesto</a:t>
            </a:r>
            <a:endParaRPr lang="es-ES" noProof="1"/>
          </a:p>
        </p:txBody>
      </p:sp>
      <p:sp>
        <p:nvSpPr>
          <p:cNvPr id="4" name="Marcador de posición de contenido 3"/>
          <p:cNvSpPr>
            <a:spLocks noGrp="1"/>
          </p:cNvSpPr>
          <p:nvPr>
            <p:ph sz="half" idx="2"/>
          </p:nvPr>
        </p:nvSpPr>
        <p:spPr>
          <a:xfrm>
            <a:off x="1104900" y="1915886"/>
            <a:ext cx="4919472" cy="4557486"/>
          </a:xfrm>
        </p:spPr>
        <p:txBody>
          <a:bodyPr>
            <a:noAutofit/>
          </a:bodyPr>
          <a:lstStyle/>
          <a:p>
            <a:r>
              <a:rPr lang="es-ES" sz="1600" noProof="1"/>
              <a:t>Universidad privada</a:t>
            </a:r>
          </a:p>
          <a:p>
            <a:r>
              <a:rPr lang="es-ES" sz="1600" noProof="1"/>
              <a:t>Licenciado en matemáticas</a:t>
            </a:r>
          </a:p>
          <a:p>
            <a:r>
              <a:rPr lang="es-ES" sz="1600" noProof="1"/>
              <a:t>Maestría en docencia de las matemáticas</a:t>
            </a:r>
          </a:p>
          <a:p>
            <a:r>
              <a:rPr lang="es-ES" sz="1600" noProof="1"/>
              <a:t>Cursos de </a:t>
            </a:r>
            <a:r>
              <a:rPr lang="es-ES" sz="1600" noProof="1" smtClean="0"/>
              <a:t>actualización</a:t>
            </a:r>
            <a:endParaRPr lang="es-ES" sz="1600" noProof="1"/>
          </a:p>
          <a:p>
            <a:r>
              <a:rPr lang="es-ES" sz="1600" noProof="1"/>
              <a:t>Experiencia de 10 años, 7 en la misma institución.</a:t>
            </a:r>
          </a:p>
          <a:p>
            <a:r>
              <a:rPr lang="es-ES" sz="1600" noProof="1"/>
              <a:t>Alumnos de carrera de publicidad, biología, ingeniería de alimentos, administración y economía</a:t>
            </a:r>
            <a:r>
              <a:rPr lang="es-ES" sz="1600" noProof="1" smtClean="0"/>
              <a:t>.</a:t>
            </a:r>
          </a:p>
          <a:p>
            <a:r>
              <a:rPr lang="es-ES" sz="1600" noProof="1" smtClean="0"/>
              <a:t>Los programas y examenes son únicos para todos los profesores y alumnos de esta asignatura</a:t>
            </a:r>
          </a:p>
          <a:p>
            <a:r>
              <a:rPr lang="es-ES" sz="1600" noProof="1"/>
              <a:t>Se realizaron 5 grabaciones de 90 minutos cada una.</a:t>
            </a:r>
          </a:p>
          <a:p>
            <a:r>
              <a:rPr lang="es-ES" sz="1600" noProof="1"/>
              <a:t>El profesor utiliza un libro guía  y llevó a los alumnos a la sala de ordenadores en donde utilizaron el programa </a:t>
            </a:r>
            <a:r>
              <a:rPr lang="es-ES" sz="1600" noProof="1" smtClean="0"/>
              <a:t>DERIVE</a:t>
            </a:r>
            <a:endParaRPr lang="es-CO" sz="1600" dirty="0"/>
          </a:p>
        </p:txBody>
      </p:sp>
      <p:sp>
        <p:nvSpPr>
          <p:cNvPr id="5" name="Marcador de posición de texto 4"/>
          <p:cNvSpPr>
            <a:spLocks noGrp="1"/>
          </p:cNvSpPr>
          <p:nvPr>
            <p:ph type="body" sz="quarter" idx="3"/>
          </p:nvPr>
        </p:nvSpPr>
        <p:spPr>
          <a:xfrm>
            <a:off x="6151596" y="1397001"/>
            <a:ext cx="4919472" cy="446313"/>
          </a:xfrm>
        </p:spPr>
        <p:txBody>
          <a:bodyPr/>
          <a:lstStyle/>
          <a:p>
            <a:r>
              <a:rPr lang="es-ES" noProof="1" smtClean="0"/>
              <a:t>Arturo</a:t>
            </a:r>
            <a:endParaRPr lang="es-ES" noProof="1"/>
          </a:p>
        </p:txBody>
      </p:sp>
      <p:sp>
        <p:nvSpPr>
          <p:cNvPr id="6" name="Marcador de posición de contenido 5"/>
          <p:cNvSpPr>
            <a:spLocks noGrp="1"/>
          </p:cNvSpPr>
          <p:nvPr>
            <p:ph sz="quarter" idx="4"/>
          </p:nvPr>
        </p:nvSpPr>
        <p:spPr>
          <a:xfrm>
            <a:off x="6079025" y="1988682"/>
            <a:ext cx="4919472" cy="4528231"/>
          </a:xfrm>
        </p:spPr>
        <p:txBody>
          <a:bodyPr>
            <a:normAutofit fontScale="85000" lnSpcReduction="20000"/>
          </a:bodyPr>
          <a:lstStyle/>
          <a:p>
            <a:r>
              <a:rPr lang="es-ES" noProof="1" smtClean="0"/>
              <a:t>Universidad pública</a:t>
            </a:r>
          </a:p>
          <a:p>
            <a:r>
              <a:rPr lang="es-ES" noProof="1" smtClean="0"/>
              <a:t>Ingeniero químico</a:t>
            </a:r>
          </a:p>
          <a:p>
            <a:r>
              <a:rPr lang="es-ES" noProof="1" smtClean="0"/>
              <a:t>Maestría en educación sin hacer el trabajo final.</a:t>
            </a:r>
          </a:p>
          <a:p>
            <a:r>
              <a:rPr lang="es-ES" noProof="1" smtClean="0"/>
              <a:t>Experiencia de 15 años, 10 en la institución actual.</a:t>
            </a:r>
          </a:p>
          <a:p>
            <a:r>
              <a:rPr lang="es-ES" noProof="1" smtClean="0"/>
              <a:t>Estudiantes de la carrera de bacteriología  y laboratorio clínico</a:t>
            </a:r>
          </a:p>
          <a:p>
            <a:r>
              <a:rPr lang="es-ES" noProof="1" smtClean="0"/>
              <a:t>Los exámenes y programas son de responsabilidad única de este profesor.</a:t>
            </a:r>
          </a:p>
          <a:p>
            <a:r>
              <a:rPr lang="es-ES" noProof="1" smtClean="0"/>
              <a:t>Se </a:t>
            </a:r>
            <a:r>
              <a:rPr lang="es-ES" noProof="1"/>
              <a:t>realizaron 3 grabaciones de las sesiones de aula, las dos primeras de 90 minutos y la tercera de 60 </a:t>
            </a:r>
            <a:r>
              <a:rPr lang="es-ES" noProof="1" smtClean="0"/>
              <a:t>minutos.</a:t>
            </a:r>
          </a:p>
          <a:p>
            <a:r>
              <a:rPr lang="es-ES" noProof="1" smtClean="0"/>
              <a:t>Lecturas </a:t>
            </a:r>
            <a:r>
              <a:rPr lang="es-ES" noProof="1"/>
              <a:t>previas de diversos libros de Cálculo. No se va al aula de informática.</a:t>
            </a:r>
          </a:p>
          <a:p>
            <a:endParaRPr lang="es-ES" noProof="1"/>
          </a:p>
        </p:txBody>
      </p:sp>
      <p:sp>
        <p:nvSpPr>
          <p:cNvPr id="7" name="6 Marcador de fecha"/>
          <p:cNvSpPr>
            <a:spLocks noGrp="1"/>
          </p:cNvSpPr>
          <p:nvPr>
            <p:ph type="dt" sz="half" idx="10"/>
          </p:nvPr>
        </p:nvSpPr>
        <p:spPr/>
        <p:txBody>
          <a:bodyPr/>
          <a:lstStyle/>
          <a:p>
            <a:fld id="{4438C454-5C03-42EA-A361-70206ED9382C}" type="datetime1">
              <a:rPr lang="es-ES" smtClean="0"/>
              <a:t>27/07/2015</a:t>
            </a:fld>
            <a:endParaRPr lang="es-ES"/>
          </a:p>
        </p:txBody>
      </p:sp>
      <p:sp>
        <p:nvSpPr>
          <p:cNvPr id="8" name="7 Marcador de número de diapositiva"/>
          <p:cNvSpPr>
            <a:spLocks noGrp="1"/>
          </p:cNvSpPr>
          <p:nvPr>
            <p:ph type="sldNum" sz="quarter" idx="12"/>
          </p:nvPr>
        </p:nvSpPr>
        <p:spPr/>
        <p:txBody>
          <a:bodyPr/>
          <a:lstStyle/>
          <a:p>
            <a:fld id="{0FF54DE5-C571-48E8-A5BC-B369434E2F44}" type="slidenum">
              <a:rPr lang="es-ES" smtClean="0"/>
              <a:t>16</a:t>
            </a:fld>
            <a:endParaRPr lang="es-ES"/>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INSTRUMENTOS</a:t>
            </a:r>
            <a:endParaRPr lang="es-ES" dirty="0"/>
          </a:p>
        </p:txBody>
      </p:sp>
      <p:sp>
        <p:nvSpPr>
          <p:cNvPr id="3" name="Marcador de contenido 2"/>
          <p:cNvSpPr>
            <a:spLocks noGrp="1"/>
          </p:cNvSpPr>
          <p:nvPr>
            <p:ph idx="1"/>
          </p:nvPr>
        </p:nvSpPr>
        <p:spPr/>
        <p:txBody>
          <a:bodyPr>
            <a:normAutofit lnSpcReduction="10000"/>
          </a:bodyPr>
          <a:lstStyle/>
          <a:p>
            <a:r>
              <a:rPr lang="es-ES" dirty="0" smtClean="0"/>
              <a:t>Entrevista contextual biográfica</a:t>
            </a:r>
          </a:p>
          <a:p>
            <a:pPr lvl="1"/>
            <a:r>
              <a:rPr lang="es-ES" dirty="0" smtClean="0"/>
              <a:t>Describa su </a:t>
            </a:r>
            <a:r>
              <a:rPr lang="es-ES" dirty="0"/>
              <a:t>posición actual en la </a:t>
            </a:r>
            <a:r>
              <a:rPr lang="es-ES" dirty="0" smtClean="0"/>
              <a:t>Universidad </a:t>
            </a:r>
            <a:r>
              <a:rPr lang="es-ES" dirty="0"/>
              <a:t>(tipo de contrato, trabajo que realiza, asignaturas que imparte, satisfacción</a:t>
            </a:r>
            <a:r>
              <a:rPr lang="es-ES" dirty="0" smtClean="0"/>
              <a:t>)</a:t>
            </a:r>
          </a:p>
          <a:p>
            <a:pPr lvl="1"/>
            <a:r>
              <a:rPr lang="es-ES" dirty="0" smtClean="0"/>
              <a:t>¿</a:t>
            </a:r>
            <a:r>
              <a:rPr lang="es-ES" dirty="0"/>
              <a:t>Cómo debería ser la enseñanza ideal de un curso de Matemáticas aplicadas o </a:t>
            </a:r>
            <a:r>
              <a:rPr lang="es-ES" dirty="0" err="1"/>
              <a:t>precálculo</a:t>
            </a:r>
            <a:r>
              <a:rPr lang="es-ES" dirty="0"/>
              <a:t>? ¿Por qué? ¿Qué se conseguiría?</a:t>
            </a:r>
          </a:p>
          <a:p>
            <a:pPr lvl="1"/>
            <a:r>
              <a:rPr lang="es-ES" dirty="0" smtClean="0"/>
              <a:t>Complete la frase “Mi </a:t>
            </a:r>
            <a:r>
              <a:rPr lang="es-ES" dirty="0"/>
              <a:t>método o estrategia de enseñanza del </a:t>
            </a:r>
            <a:r>
              <a:rPr lang="es-ES" dirty="0" err="1"/>
              <a:t>precálculo</a:t>
            </a:r>
            <a:r>
              <a:rPr lang="es-ES" dirty="0"/>
              <a:t> consiste en …”</a:t>
            </a:r>
          </a:p>
          <a:p>
            <a:pPr lvl="1"/>
            <a:r>
              <a:rPr lang="es-ES" dirty="0" smtClean="0"/>
              <a:t>Describa las estrategias </a:t>
            </a:r>
            <a:r>
              <a:rPr lang="es-ES" dirty="0"/>
              <a:t>que </a:t>
            </a:r>
            <a:r>
              <a:rPr lang="es-ES" dirty="0" smtClean="0"/>
              <a:t>le han </a:t>
            </a:r>
            <a:r>
              <a:rPr lang="es-ES" dirty="0"/>
              <a:t>ayudado a formarse como profesor de </a:t>
            </a:r>
            <a:r>
              <a:rPr lang="es-ES" dirty="0" err="1" smtClean="0"/>
              <a:t>precálculo</a:t>
            </a:r>
            <a:endParaRPr lang="es-ES" dirty="0" smtClean="0"/>
          </a:p>
          <a:p>
            <a:r>
              <a:rPr lang="es-ES" dirty="0" smtClean="0"/>
              <a:t>Entrevista de planificación</a:t>
            </a:r>
            <a:endParaRPr lang="es-ES" dirty="0"/>
          </a:p>
          <a:p>
            <a:pPr lvl="1"/>
            <a:r>
              <a:rPr lang="es-ES" dirty="0"/>
              <a:t>¿Cuál es el rol que juega la tecnología en tu salón de clases?</a:t>
            </a:r>
          </a:p>
          <a:p>
            <a:pPr lvl="1"/>
            <a:r>
              <a:rPr lang="es-ES" dirty="0" smtClean="0"/>
              <a:t>Cómo utilizas el libro de texto </a:t>
            </a:r>
            <a:r>
              <a:rPr lang="es-ES" sz="1800" dirty="0" smtClean="0"/>
              <a:t>¿</a:t>
            </a:r>
            <a:r>
              <a:rPr lang="es-ES" dirty="0" smtClean="0"/>
              <a:t>para </a:t>
            </a:r>
            <a:r>
              <a:rPr lang="es-ES" dirty="0"/>
              <a:t>que el estudiante lo consulte </a:t>
            </a:r>
            <a:r>
              <a:rPr lang="es-ES" dirty="0" smtClean="0"/>
              <a:t>siempre,? ¿para </a:t>
            </a:r>
            <a:r>
              <a:rPr lang="es-ES" dirty="0"/>
              <a:t>los </a:t>
            </a:r>
            <a:r>
              <a:rPr lang="es-ES" dirty="0" smtClean="0"/>
              <a:t>ejercicios?…</a:t>
            </a:r>
            <a:endParaRPr lang="es-ES" dirty="0"/>
          </a:p>
          <a:p>
            <a:pPr lvl="1"/>
            <a:r>
              <a:rPr lang="es-ES" dirty="0" smtClean="0"/>
              <a:t>Tienes algo especial que indicar respecto a la evaluación de </a:t>
            </a:r>
            <a:r>
              <a:rPr lang="es-ES" dirty="0"/>
              <a:t>la función exponencial </a:t>
            </a:r>
            <a:r>
              <a:rPr lang="es-ES" dirty="0" smtClean="0"/>
              <a:t>¿qué valoras? </a:t>
            </a:r>
            <a:r>
              <a:rPr lang="es-ES" dirty="0"/>
              <a:t>o </a:t>
            </a:r>
            <a:r>
              <a:rPr lang="es-ES" dirty="0" smtClean="0"/>
              <a:t>¿qué </a:t>
            </a:r>
            <a:r>
              <a:rPr lang="es-ES" dirty="0"/>
              <a:t>esperas encontrar en cuando a manejo de la </a:t>
            </a:r>
            <a:r>
              <a:rPr lang="es-ES" dirty="0" smtClean="0"/>
              <a:t>exponencial?</a:t>
            </a:r>
            <a:endParaRPr lang="es-ES" dirty="0"/>
          </a:p>
          <a:p>
            <a:pPr lvl="1"/>
            <a:r>
              <a:rPr lang="es-ES" dirty="0"/>
              <a:t>¿Qué es lo que resulta </a:t>
            </a:r>
            <a:r>
              <a:rPr lang="es-ES" dirty="0" smtClean="0"/>
              <a:t>difícil </a:t>
            </a:r>
            <a:r>
              <a:rPr lang="es-ES" dirty="0"/>
              <a:t>de aprender en función logarítmica y exponencial? ¿Cuáles son las dificultades qué esperas, puedan tener,  de los estudiantes</a:t>
            </a:r>
            <a:r>
              <a:rPr lang="es-ES" dirty="0" smtClean="0"/>
              <a:t>?</a:t>
            </a:r>
          </a:p>
          <a:p>
            <a:r>
              <a:rPr lang="es-ES" dirty="0" smtClean="0"/>
              <a:t>Entrevistas semiestructuras al finalizar cada sesión de clase.</a:t>
            </a:r>
            <a:endParaRPr lang="es-ES" dirty="0"/>
          </a:p>
        </p:txBody>
      </p:sp>
      <p:sp>
        <p:nvSpPr>
          <p:cNvPr id="4" name="3 Marcador de fecha"/>
          <p:cNvSpPr>
            <a:spLocks noGrp="1"/>
          </p:cNvSpPr>
          <p:nvPr>
            <p:ph type="dt" sz="half" idx="10"/>
          </p:nvPr>
        </p:nvSpPr>
        <p:spPr/>
        <p:txBody>
          <a:bodyPr/>
          <a:lstStyle/>
          <a:p>
            <a:fld id="{4800468C-BC5D-4B9F-BDA3-F7DAAA920CC5}"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17</a:t>
            </a:fld>
            <a:endParaRPr lang="es-ES"/>
          </a:p>
        </p:txBody>
      </p:sp>
    </p:spTree>
    <p:extLst>
      <p:ext uri="{BB962C8B-B14F-4D97-AF65-F5344CB8AC3E}">
        <p14:creationId xmlns:p14="http://schemas.microsoft.com/office/powerpoint/2010/main" val="408388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defTabSz="914400">
              <a:lnSpc>
                <a:spcPct val="90000"/>
              </a:lnSpc>
              <a:spcBef>
                <a:spcPts val="0"/>
              </a:spcBef>
              <a:buNone/>
            </a:pPr>
            <a:r>
              <a:rPr lang="es-ES" dirty="0" smtClean="0"/>
              <a:t>Análisis de los datos</a:t>
            </a:r>
            <a:endParaRPr lang="es-ES" dirty="0"/>
          </a:p>
        </p:txBody>
      </p:sp>
      <p:graphicFrame>
        <p:nvGraphicFramePr>
          <p:cNvPr id="4" name="Marcador de posición de contenido 3" descr="Lista apilada" title="SmartArt"/>
          <p:cNvGraphicFramePr>
            <a:graphicFrameLocks noGrp="1"/>
          </p:cNvGraphicFramePr>
          <p:nvPr>
            <p:ph idx="1"/>
            <p:extLst>
              <p:ext uri="{D42A27DB-BD31-4B8C-83A1-F6EECF244321}">
                <p14:modId xmlns:p14="http://schemas.microsoft.com/office/powerpoint/2010/main" val="357042520"/>
              </p:ext>
            </p:extLst>
          </p:nvPr>
        </p:nvGraphicFramePr>
        <p:xfrm>
          <a:off x="595086" y="1335315"/>
          <a:ext cx="10682514" cy="5196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fecha"/>
          <p:cNvSpPr>
            <a:spLocks noGrp="1"/>
          </p:cNvSpPr>
          <p:nvPr>
            <p:ph type="dt" sz="half" idx="10"/>
          </p:nvPr>
        </p:nvSpPr>
        <p:spPr/>
        <p:txBody>
          <a:bodyPr/>
          <a:lstStyle/>
          <a:p>
            <a:fld id="{07D99EEE-585A-4C91-99C7-2313F51A3810}"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18</a:t>
            </a:fld>
            <a:endParaRPr lang="es-ES"/>
          </a:p>
        </p:txBody>
      </p:sp>
    </p:spTree>
    <p:extLst>
      <p:ext uri="{BB962C8B-B14F-4D97-AF65-F5344CB8AC3E}">
        <p14:creationId xmlns:p14="http://schemas.microsoft.com/office/powerpoint/2010/main" val="124342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Codificación</a:t>
            </a:r>
            <a:endParaRPr lang="es-ES" dirty="0"/>
          </a:p>
        </p:txBody>
      </p:sp>
      <p:pic>
        <p:nvPicPr>
          <p:cNvPr id="4" name="Picture 12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3654" y="1494972"/>
            <a:ext cx="8365661" cy="5170714"/>
          </a:xfrm>
          <a:prstGeom prst="rect">
            <a:avLst/>
          </a:prstGeom>
          <a:noFill/>
          <a:ln>
            <a:noFill/>
          </a:ln>
        </p:spPr>
      </p:pic>
      <p:sp>
        <p:nvSpPr>
          <p:cNvPr id="3" name="2 Marcador de fecha"/>
          <p:cNvSpPr>
            <a:spLocks noGrp="1"/>
          </p:cNvSpPr>
          <p:nvPr>
            <p:ph type="dt" sz="half" idx="10"/>
          </p:nvPr>
        </p:nvSpPr>
        <p:spPr/>
        <p:txBody>
          <a:bodyPr/>
          <a:lstStyle/>
          <a:p>
            <a:fld id="{FF2EFD3D-E671-4C77-A914-FB7263CEE274}"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19</a:t>
            </a:fld>
            <a:endParaRPr lang="es-ES"/>
          </a:p>
        </p:txBody>
      </p:sp>
    </p:spTree>
    <p:extLst>
      <p:ext uri="{BB962C8B-B14F-4D97-AF65-F5344CB8AC3E}">
        <p14:creationId xmlns:p14="http://schemas.microsoft.com/office/powerpoint/2010/main" val="272761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Sociedad Española de Investigación en Educación Matemática</a:t>
            </a:r>
            <a:endParaRPr lang="es-ES" dirty="0"/>
          </a:p>
        </p:txBody>
      </p:sp>
      <p:sp>
        <p:nvSpPr>
          <p:cNvPr id="3" name="2 Marcador de contenido"/>
          <p:cNvSpPr>
            <a:spLocks noGrp="1"/>
          </p:cNvSpPr>
          <p:nvPr>
            <p:ph idx="1"/>
          </p:nvPr>
        </p:nvSpPr>
        <p:spPr/>
        <p:txBody>
          <a:bodyPr/>
          <a:lstStyle/>
          <a:p>
            <a:r>
              <a:rPr lang="es-ES" dirty="0" smtClean="0"/>
              <a:t>Agrupa a todos los investigadores de las Universidades españolas que trabajan en la educación </a:t>
            </a:r>
            <a:r>
              <a:rPr lang="es-ES" dirty="0" smtClean="0"/>
              <a:t>matemática.</a:t>
            </a:r>
            <a:endParaRPr lang="es-ES" dirty="0" smtClean="0"/>
          </a:p>
          <a:p>
            <a:r>
              <a:rPr lang="es-ES" dirty="0" smtClean="0"/>
              <a:t>Se organiza en diferentes grupos de investigación en los que conviven varias líneas de investigación.</a:t>
            </a:r>
          </a:p>
          <a:p>
            <a:r>
              <a:rPr lang="es-ES" dirty="0" smtClean="0"/>
              <a:t>Es el vehículo por el que se establece la comunicación, crítica y debate sobre la investigación en educación matemática</a:t>
            </a:r>
          </a:p>
          <a:p>
            <a:r>
              <a:rPr lang="es-ES" dirty="0" smtClean="0"/>
              <a:t>Promueve la constitución de grupos de investigación interuniversitarios.</a:t>
            </a:r>
          </a:p>
          <a:p>
            <a:r>
              <a:rPr lang="es-ES" dirty="0" smtClean="0"/>
              <a:t>Es la voz con la que se establecen relaciones con las administraciones educativas y todos los organismos relacionados con la investigación.</a:t>
            </a:r>
          </a:p>
          <a:p>
            <a:r>
              <a:rPr lang="es-ES" dirty="0" smtClean="0"/>
              <a:t>Contribuye a la presentación de los resultados de investigación en los foros en los que tiene </a:t>
            </a:r>
            <a:r>
              <a:rPr lang="es-ES" dirty="0" smtClean="0"/>
              <a:t>sentido.</a:t>
            </a:r>
            <a:endParaRPr lang="es-ES" dirty="0"/>
          </a:p>
        </p:txBody>
      </p:sp>
      <p:sp>
        <p:nvSpPr>
          <p:cNvPr id="4" name="3 Marcador de fecha"/>
          <p:cNvSpPr>
            <a:spLocks noGrp="1"/>
          </p:cNvSpPr>
          <p:nvPr>
            <p:ph type="dt" sz="half" idx="10"/>
          </p:nvPr>
        </p:nvSpPr>
        <p:spPr/>
        <p:txBody>
          <a:bodyPr/>
          <a:lstStyle/>
          <a:p>
            <a:fld id="{EFD43D97-BF1A-42BE-9B70-695E00103700}"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2</a:t>
            </a:fld>
            <a:endParaRPr lang="es-ES"/>
          </a:p>
        </p:txBody>
      </p:sp>
    </p:spTree>
    <p:extLst>
      <p:ext uri="{BB962C8B-B14F-4D97-AF65-F5344CB8AC3E}">
        <p14:creationId xmlns:p14="http://schemas.microsoft.com/office/powerpoint/2010/main" val="182177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Segmentación</a:t>
            </a:r>
            <a:endParaRPr lang="es-ES" dirty="0"/>
          </a:p>
        </p:txBody>
      </p:sp>
      <p:pic>
        <p:nvPicPr>
          <p:cNvPr id="4" name="Picture 2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7067" y="1600200"/>
            <a:ext cx="9337866" cy="4572000"/>
          </a:xfrm>
          <a:prstGeom prst="rect">
            <a:avLst/>
          </a:prstGeom>
          <a:noFill/>
          <a:ln>
            <a:noFill/>
          </a:ln>
        </p:spPr>
      </p:pic>
      <p:sp>
        <p:nvSpPr>
          <p:cNvPr id="3" name="2 Marcador de fecha"/>
          <p:cNvSpPr>
            <a:spLocks noGrp="1"/>
          </p:cNvSpPr>
          <p:nvPr>
            <p:ph type="dt" sz="half" idx="10"/>
          </p:nvPr>
        </p:nvSpPr>
        <p:spPr/>
        <p:txBody>
          <a:bodyPr/>
          <a:lstStyle/>
          <a:p>
            <a:fld id="{5897EAAB-D5B5-4129-A8ED-7624C8D37F3D}"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20</a:t>
            </a:fld>
            <a:endParaRPr lang="es-ES"/>
          </a:p>
        </p:txBody>
      </p:sp>
    </p:spTree>
    <p:extLst>
      <p:ext uri="{BB962C8B-B14F-4D97-AF65-F5344CB8AC3E}">
        <p14:creationId xmlns:p14="http://schemas.microsoft.com/office/powerpoint/2010/main" val="78150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Encadenamiento de segmentos</a:t>
            </a:r>
            <a:endParaRPr lang="es-ES" dirty="0"/>
          </a:p>
        </p:txBody>
      </p:sp>
      <p:pic>
        <p:nvPicPr>
          <p:cNvPr id="4" name="Picture 129"/>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3258" y="1567543"/>
            <a:ext cx="7199086" cy="4905828"/>
          </a:xfrm>
          <a:prstGeom prst="rect">
            <a:avLst/>
          </a:prstGeom>
          <a:noFill/>
          <a:ln>
            <a:noFill/>
          </a:ln>
        </p:spPr>
      </p:pic>
      <p:sp>
        <p:nvSpPr>
          <p:cNvPr id="3" name="2 Marcador de fecha"/>
          <p:cNvSpPr>
            <a:spLocks noGrp="1"/>
          </p:cNvSpPr>
          <p:nvPr>
            <p:ph type="dt" sz="half" idx="10"/>
          </p:nvPr>
        </p:nvSpPr>
        <p:spPr/>
        <p:txBody>
          <a:bodyPr/>
          <a:lstStyle/>
          <a:p>
            <a:fld id="{93BEE393-AC51-42A7-9CC2-78B0CB415FBA}"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21</a:t>
            </a:fld>
            <a:endParaRPr lang="es-ES"/>
          </a:p>
        </p:txBody>
      </p:sp>
    </p:spTree>
    <p:extLst>
      <p:ext uri="{BB962C8B-B14F-4D97-AF65-F5344CB8AC3E}">
        <p14:creationId xmlns:p14="http://schemas.microsoft.com/office/powerpoint/2010/main" val="336808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Modelación de cada mecanismos de construcción</a:t>
            </a:r>
            <a:endParaRPr lang="es-ES" dirty="0"/>
          </a:p>
        </p:txBody>
      </p:sp>
      <p:pic>
        <p:nvPicPr>
          <p:cNvPr id="4" name="Picture 13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2690" y="1600200"/>
            <a:ext cx="6726620" cy="4572000"/>
          </a:xfrm>
          <a:prstGeom prst="rect">
            <a:avLst/>
          </a:prstGeom>
          <a:noFill/>
          <a:ln>
            <a:noFill/>
          </a:ln>
        </p:spPr>
      </p:pic>
      <p:sp>
        <p:nvSpPr>
          <p:cNvPr id="3" name="2 Marcador de fecha"/>
          <p:cNvSpPr>
            <a:spLocks noGrp="1"/>
          </p:cNvSpPr>
          <p:nvPr>
            <p:ph type="dt" sz="half" idx="10"/>
          </p:nvPr>
        </p:nvSpPr>
        <p:spPr/>
        <p:txBody>
          <a:bodyPr/>
          <a:lstStyle/>
          <a:p>
            <a:fld id="{293557F0-F39F-4CF9-96D0-7139E26CAEEB}"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22</a:t>
            </a:fld>
            <a:endParaRPr lang="es-ES"/>
          </a:p>
        </p:txBody>
      </p:sp>
    </p:spTree>
    <p:extLst>
      <p:ext uri="{BB962C8B-B14F-4D97-AF65-F5344CB8AC3E}">
        <p14:creationId xmlns:p14="http://schemas.microsoft.com/office/powerpoint/2010/main" val="235093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Construcción de las viñetas</a:t>
            </a:r>
            <a:endParaRPr lang="es-ES" dirty="0"/>
          </a:p>
        </p:txBody>
      </p:sp>
      <p:sp>
        <p:nvSpPr>
          <p:cNvPr id="3" name="Marcador de contenido 2"/>
          <p:cNvSpPr>
            <a:spLocks noGrp="1"/>
          </p:cNvSpPr>
          <p:nvPr>
            <p:ph idx="1"/>
          </p:nvPr>
        </p:nvSpPr>
        <p:spPr/>
        <p:txBody>
          <a:bodyPr>
            <a:normAutofit fontScale="92500" lnSpcReduction="20000"/>
          </a:bodyPr>
          <a:lstStyle/>
          <a:p>
            <a:pPr marL="361188" indent="-342900" algn="just"/>
            <a:r>
              <a:rPr lang="es-ES" dirty="0"/>
              <a:t>Se obtiene el conjunto de clases asociadas a un mismo mecanismo y con esa información se organiza la parte inicial de las viñetas. </a:t>
            </a:r>
          </a:p>
          <a:p>
            <a:pPr marL="361188" indent="-342900" algn="just"/>
            <a:r>
              <a:rPr lang="es-ES" dirty="0"/>
              <a:t>Conociendo los elementos que componen los descriptores de los mecanismos, </a:t>
            </a:r>
            <a:r>
              <a:rPr lang="es-ES" dirty="0" smtClean="0"/>
              <a:t>se filtran </a:t>
            </a:r>
            <a:r>
              <a:rPr lang="es-ES" dirty="0"/>
              <a:t>solamente los segmentos que corresponden a cada descriptor y </a:t>
            </a:r>
            <a:r>
              <a:rPr lang="es-ES" dirty="0" smtClean="0"/>
              <a:t>se examina </a:t>
            </a:r>
            <a:r>
              <a:rPr lang="es-ES" dirty="0"/>
              <a:t>el conjunto, identificando así las tareas propuestas.  </a:t>
            </a:r>
            <a:endParaRPr lang="es-CO" dirty="0"/>
          </a:p>
          <a:p>
            <a:pPr marL="361188" indent="-342900" algn="just"/>
            <a:r>
              <a:rPr lang="es-ES" dirty="0"/>
              <a:t>Se procede a elaborar inicialmente un breve resumen de las tareas. Posteriormente, en el cuerpo de la viñeta se desarrolla la presentación de dicha </a:t>
            </a:r>
            <a:r>
              <a:rPr lang="es-CO" dirty="0"/>
              <a:t>ilación </a:t>
            </a:r>
            <a:r>
              <a:rPr lang="es-ES" dirty="0"/>
              <a:t>correspondiente a la secuencia de la tarea</a:t>
            </a:r>
            <a:r>
              <a:rPr lang="es-ES" dirty="0" smtClean="0"/>
              <a:t>.</a:t>
            </a:r>
            <a:endParaRPr lang="es-ES" dirty="0"/>
          </a:p>
          <a:p>
            <a:pPr marL="361188" indent="-342900" algn="just"/>
            <a:r>
              <a:rPr lang="es-ES" dirty="0"/>
              <a:t>Recurriendo a la cronología de los segmentos </a:t>
            </a:r>
            <a:r>
              <a:rPr lang="es-ES" dirty="0" smtClean="0"/>
              <a:t>se </a:t>
            </a:r>
            <a:r>
              <a:rPr lang="es-ES" dirty="0"/>
              <a:t>obtiene el orden-secuencia de los elementos matemáticos que usa el profesor y el orden-secuencia en que se presentan los segmentos en donde se propicia cada mecanismo de construcción</a:t>
            </a:r>
            <a:r>
              <a:rPr lang="es-ES" dirty="0" smtClean="0"/>
              <a:t>.</a:t>
            </a:r>
            <a:endParaRPr lang="es-CO" dirty="0"/>
          </a:p>
          <a:p>
            <a:pPr marL="361188" indent="-342900" algn="just"/>
            <a:r>
              <a:rPr lang="es-ES" dirty="0"/>
              <a:t>Se puede tener un mapa global de todos los segmentos que han sido clasificados bajo un descriptor específico. Estos segmentos son la huella de los diferentes momentos de las clases en que fueron desarrolladas tareas alrededor del mecanismo en cuestión y que más exactamente están vinculadas con el elemento matemático que está implícito en el </a:t>
            </a:r>
            <a:r>
              <a:rPr lang="es-ES" dirty="0" smtClean="0"/>
              <a:t>descriptor</a:t>
            </a:r>
            <a:r>
              <a:rPr lang="es-ES" dirty="0"/>
              <a:t>.</a:t>
            </a:r>
          </a:p>
        </p:txBody>
      </p:sp>
      <p:sp>
        <p:nvSpPr>
          <p:cNvPr id="4" name="3 Marcador de fecha"/>
          <p:cNvSpPr>
            <a:spLocks noGrp="1"/>
          </p:cNvSpPr>
          <p:nvPr>
            <p:ph type="dt" sz="half" idx="10"/>
          </p:nvPr>
        </p:nvSpPr>
        <p:spPr/>
        <p:txBody>
          <a:bodyPr/>
          <a:lstStyle/>
          <a:p>
            <a:fld id="{11F84CC8-DB8D-4C51-9E3A-D1F0C524DC74}"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23</a:t>
            </a:fld>
            <a:endParaRPr lang="es-ES"/>
          </a:p>
        </p:txBody>
      </p:sp>
    </p:spTree>
    <p:extLst>
      <p:ext uri="{BB962C8B-B14F-4D97-AF65-F5344CB8AC3E}">
        <p14:creationId xmlns:p14="http://schemas.microsoft.com/office/powerpoint/2010/main" val="299950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Análisis de tercer orden</a:t>
            </a:r>
            <a:endParaRPr lang="es-ES" dirty="0"/>
          </a:p>
        </p:txBody>
      </p:sp>
      <p:sp>
        <p:nvSpPr>
          <p:cNvPr id="3" name="Marcador de contenido 2"/>
          <p:cNvSpPr>
            <a:spLocks noGrp="1"/>
          </p:cNvSpPr>
          <p:nvPr>
            <p:ph idx="1"/>
          </p:nvPr>
        </p:nvSpPr>
        <p:spPr/>
        <p:txBody>
          <a:bodyPr>
            <a:normAutofit fontScale="85000" lnSpcReduction="10000"/>
          </a:bodyPr>
          <a:lstStyle/>
          <a:p>
            <a:pPr lvl="0" algn="just"/>
            <a:r>
              <a:rPr lang="es-ES" dirty="0"/>
              <a:t>En la modelación de la descomposición genética de la función exponencial, </a:t>
            </a:r>
            <a:r>
              <a:rPr lang="es-ES" dirty="0" smtClean="0"/>
              <a:t>se examina </a:t>
            </a:r>
            <a:r>
              <a:rPr lang="es-ES" dirty="0"/>
              <a:t>secuencia que el profesor fomenta a partir de las </a:t>
            </a:r>
            <a:r>
              <a:rPr lang="es-ES" dirty="0" smtClean="0"/>
              <a:t>tareas </a:t>
            </a:r>
            <a:r>
              <a:rPr lang="es-ES" dirty="0"/>
              <a:t>propuestas.  </a:t>
            </a:r>
            <a:endParaRPr lang="es-CO" dirty="0"/>
          </a:p>
          <a:p>
            <a:pPr lvl="0" algn="just">
              <a:buFont typeface="Arial" pitchFamily="34" charset="0"/>
              <a:buChar char="•"/>
            </a:pPr>
            <a:r>
              <a:rPr lang="es-ES" dirty="0"/>
              <a:t>Se examinan las tareas, identificando aspectos sobre los cuales el profesor las programa y gestiona. Por ejemplo, el uso de tareas contextualizadas y/o el apoyo en la estructura matemática. </a:t>
            </a:r>
          </a:p>
          <a:p>
            <a:pPr lvl="0" algn="just">
              <a:buFont typeface="Arial" pitchFamily="34" charset="0"/>
              <a:buChar char="•"/>
            </a:pPr>
            <a:r>
              <a:rPr lang="es-ES" dirty="0"/>
              <a:t>En el desarrollo de las actividades se establece si la atención está focalizada hacia conversaciones que favorezcan la comprensión de los estudiantes o al discurso expositivo del profesor, entre otros</a:t>
            </a:r>
            <a:r>
              <a:rPr lang="es-ES" dirty="0" smtClean="0"/>
              <a:t>.</a:t>
            </a:r>
            <a:endParaRPr lang="es-ES" dirty="0"/>
          </a:p>
          <a:p>
            <a:pPr lvl="0" algn="just"/>
            <a:r>
              <a:rPr lang="es-ES" dirty="0"/>
              <a:t>Se integran en el discurso las manifestaciones de los </a:t>
            </a:r>
            <a:r>
              <a:rPr lang="es-ES" dirty="0" smtClean="0"/>
              <a:t>profesores </a:t>
            </a:r>
            <a:r>
              <a:rPr lang="es-ES" dirty="0"/>
              <a:t>en las entrevistas, en las que expresan sus objetivos frente a la enseñanza del </a:t>
            </a:r>
            <a:r>
              <a:rPr lang="es-ES" dirty="0" err="1"/>
              <a:t>precálculo</a:t>
            </a:r>
            <a:r>
              <a:rPr lang="es-ES" dirty="0"/>
              <a:t>, o su idea acerca del papel de los estudiantes en el aula, sus procesos de aprendizaje, entre otros</a:t>
            </a:r>
            <a:r>
              <a:rPr lang="es-ES" dirty="0" smtClean="0"/>
              <a:t>.</a:t>
            </a:r>
            <a:endParaRPr lang="es-ES" dirty="0"/>
          </a:p>
          <a:p>
            <a:pPr lvl="0" algn="just"/>
            <a:r>
              <a:rPr lang="es-ES" dirty="0"/>
              <a:t>A partir de las viñetas, se fueron entresacando evidencias que soportaran las inferencias; por ejemplo, la manera en que el profesor gestiona la participación de los estudiantes. </a:t>
            </a:r>
          </a:p>
          <a:p>
            <a:pPr lvl="0" algn="just"/>
            <a:r>
              <a:rPr lang="es-ES" dirty="0"/>
              <a:t>Se identificaron resultados de investigaciones previas sobre concepciones y creencias de los profesores que son usadas para caracterizar algunos de los hallazgos e inferencias que subyacen a las acciones de los dos profesores. </a:t>
            </a:r>
            <a:endParaRPr lang="es-ES" i="1" dirty="0"/>
          </a:p>
          <a:p>
            <a:endParaRPr lang="es-ES" dirty="0"/>
          </a:p>
        </p:txBody>
      </p:sp>
      <p:sp>
        <p:nvSpPr>
          <p:cNvPr id="4" name="3 Marcador de fecha"/>
          <p:cNvSpPr>
            <a:spLocks noGrp="1"/>
          </p:cNvSpPr>
          <p:nvPr>
            <p:ph type="dt" sz="half" idx="10"/>
          </p:nvPr>
        </p:nvSpPr>
        <p:spPr/>
        <p:txBody>
          <a:bodyPr/>
          <a:lstStyle/>
          <a:p>
            <a:fld id="{9C4B3837-0C8E-402C-ADD1-853E7F18D30F}"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24</a:t>
            </a:fld>
            <a:endParaRPr lang="es-ES"/>
          </a:p>
        </p:txBody>
      </p:sp>
    </p:spTree>
    <p:extLst>
      <p:ext uri="{BB962C8B-B14F-4D97-AF65-F5344CB8AC3E}">
        <p14:creationId xmlns:p14="http://schemas.microsoft.com/office/powerpoint/2010/main" val="348603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Modelación de la descomposición genética</a:t>
            </a:r>
            <a:endParaRPr lang="es-ES"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1288" y="1498339"/>
            <a:ext cx="4406215" cy="5141948"/>
          </a:xfrm>
          <a:prstGeom prst="rect">
            <a:avLst/>
          </a:prstGeom>
          <a:ln/>
        </p:spPr>
        <p:style>
          <a:lnRef idx="0">
            <a:schemeClr val="accent6"/>
          </a:lnRef>
          <a:fillRef idx="3">
            <a:schemeClr val="accent6"/>
          </a:fillRef>
          <a:effectRef idx="3">
            <a:schemeClr val="accent6"/>
          </a:effectRef>
          <a:fontRef idx="minor">
            <a:schemeClr val="lt1"/>
          </a:fontRef>
        </p:style>
      </p:pic>
      <p:sp>
        <p:nvSpPr>
          <p:cNvPr id="5" name="CuadroTexto 4"/>
          <p:cNvSpPr txBox="1"/>
          <p:nvPr/>
        </p:nvSpPr>
        <p:spPr>
          <a:xfrm>
            <a:off x="5832388" y="1502688"/>
            <a:ext cx="5165125" cy="5355312"/>
          </a:xfrm>
          <a:prstGeom prst="rect">
            <a:avLst/>
          </a:prstGeom>
          <a:noFill/>
        </p:spPr>
        <p:txBody>
          <a:bodyPr wrap="square" rtlCol="0">
            <a:spAutoFit/>
          </a:bodyPr>
          <a:lstStyle/>
          <a:p>
            <a:pPr algn="just"/>
            <a:r>
              <a:rPr lang="es-ES" dirty="0"/>
              <a:t>Ernesto procura integrar los significados gráficos y simbólicos de los elementos matemáticos del concepto. </a:t>
            </a:r>
          </a:p>
          <a:p>
            <a:pPr algn="just"/>
            <a:endParaRPr lang="es-ES" dirty="0"/>
          </a:p>
          <a:p>
            <a:pPr algn="just"/>
            <a:r>
              <a:rPr lang="es-ES" dirty="0"/>
              <a:t>Esta integración le permite explicitar nociones subyacentes como son la iteración, la aproximación y la continuidad. </a:t>
            </a:r>
          </a:p>
          <a:p>
            <a:pPr algn="just"/>
            <a:endParaRPr lang="es-ES" dirty="0"/>
          </a:p>
          <a:p>
            <a:pPr algn="just"/>
            <a:r>
              <a:rPr lang="es-ES" dirty="0"/>
              <a:t>Apoyándose además en el uso de programas de cálculo simbólico como </a:t>
            </a:r>
            <a:r>
              <a:rPr lang="es-ES" dirty="0" smtClean="0"/>
              <a:t>DERIVE, </a:t>
            </a:r>
            <a:r>
              <a:rPr lang="es-ES" dirty="0"/>
              <a:t>el profesor pretende potenciar en sus estudiantes la construcción del significado del concepto independiente del modo de representación empleado </a:t>
            </a:r>
          </a:p>
          <a:p>
            <a:pPr algn="just"/>
            <a:endParaRPr lang="es-ES" dirty="0"/>
          </a:p>
          <a:p>
            <a:pPr algn="just"/>
            <a:r>
              <a:rPr lang="es-ES" dirty="0"/>
              <a:t>Sin embargo, el recurso de identificar la función exponencial como aquella cuya variable está en el exponente genera cierta dependencia de su representación simbólica</a:t>
            </a:r>
            <a:r>
              <a:rPr lang="es-ES" sz="1600" dirty="0"/>
              <a:t>. </a:t>
            </a:r>
            <a:endParaRPr lang="es-CO" sz="1600" dirty="0"/>
          </a:p>
        </p:txBody>
      </p:sp>
      <p:sp>
        <p:nvSpPr>
          <p:cNvPr id="3" name="2 Marcador de fecha"/>
          <p:cNvSpPr>
            <a:spLocks noGrp="1"/>
          </p:cNvSpPr>
          <p:nvPr>
            <p:ph type="dt" sz="half" idx="10"/>
          </p:nvPr>
        </p:nvSpPr>
        <p:spPr/>
        <p:txBody>
          <a:bodyPr/>
          <a:lstStyle/>
          <a:p>
            <a:fld id="{50B39512-B415-47B8-93C1-AA3E67BDDD4E}" type="datetime1">
              <a:rPr lang="es-ES" smtClean="0"/>
              <a:t>27/07/2015</a:t>
            </a:fld>
            <a:endParaRPr lang="es-ES"/>
          </a:p>
        </p:txBody>
      </p:sp>
      <p:sp>
        <p:nvSpPr>
          <p:cNvPr id="6" name="5 Marcador de número de diapositiva"/>
          <p:cNvSpPr>
            <a:spLocks noGrp="1"/>
          </p:cNvSpPr>
          <p:nvPr>
            <p:ph type="sldNum" sz="quarter" idx="12"/>
          </p:nvPr>
        </p:nvSpPr>
        <p:spPr/>
        <p:txBody>
          <a:bodyPr/>
          <a:lstStyle/>
          <a:p>
            <a:fld id="{0FF54DE5-C571-48E8-A5BC-B369434E2F44}" type="slidenum">
              <a:rPr lang="es-ES" smtClean="0"/>
              <a:t>25</a:t>
            </a:fld>
            <a:endParaRPr lang="es-ES"/>
          </a:p>
        </p:txBody>
      </p:sp>
    </p:spTree>
    <p:extLst>
      <p:ext uri="{BB962C8B-B14F-4D97-AF65-F5344CB8AC3E}">
        <p14:creationId xmlns:p14="http://schemas.microsoft.com/office/powerpoint/2010/main" val="412746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Perspectiva de la práctica</a:t>
            </a:r>
            <a:endParaRPr lang="es-ES" dirty="0"/>
          </a:p>
        </p:txBody>
      </p:sp>
      <p:sp>
        <p:nvSpPr>
          <p:cNvPr id="3" name="Marcador de contenido 2"/>
          <p:cNvSpPr>
            <a:spLocks noGrp="1"/>
          </p:cNvSpPr>
          <p:nvPr>
            <p:ph idx="1"/>
          </p:nvPr>
        </p:nvSpPr>
        <p:spPr>
          <a:xfrm>
            <a:off x="829128" y="1556658"/>
            <a:ext cx="10462986" cy="4990070"/>
          </a:xfrm>
        </p:spPr>
        <p:txBody>
          <a:bodyPr>
            <a:normAutofit fontScale="85000" lnSpcReduction="20000"/>
          </a:bodyPr>
          <a:lstStyle/>
          <a:p>
            <a:pPr lvl="0" algn="just"/>
            <a:r>
              <a:rPr lang="es-ES" dirty="0" smtClean="0"/>
              <a:t>Ernesto </a:t>
            </a:r>
            <a:r>
              <a:rPr lang="es-ES" dirty="0"/>
              <a:t>concibe la enseñanza y aprendizaje de las matemáticas como un proceso de transformación de conocimiento y de las formas de actuar, es decir considera que el aprendizaje involucra el uso de las ideas previas para dotar de sentido lo nuevo, no simplemente la acumulación de ideas adicionales. </a:t>
            </a:r>
            <a:endParaRPr lang="es-ES" b="1" dirty="0"/>
          </a:p>
          <a:p>
            <a:pPr algn="just"/>
            <a:r>
              <a:rPr lang="es-ES" dirty="0"/>
              <a:t>Utiliza el contexto del interés continuo de forma transversal a toda su construcción de las funciones exponenciales. </a:t>
            </a:r>
            <a:endParaRPr lang="es-ES" dirty="0" smtClean="0"/>
          </a:p>
          <a:p>
            <a:pPr algn="just"/>
            <a:r>
              <a:rPr lang="es-ES" dirty="0" smtClean="0"/>
              <a:t>Una </a:t>
            </a:r>
            <a:r>
              <a:rPr lang="es-ES" dirty="0"/>
              <a:t>característica de esta práctica es el recurso al lenguaje </a:t>
            </a:r>
            <a:r>
              <a:rPr lang="es-ES" dirty="0" smtClean="0"/>
              <a:t>coloquial: “</a:t>
            </a:r>
            <a:r>
              <a:rPr lang="es-ES" dirty="0"/>
              <a:t>se va pegando una estirada”, el “tobogán</a:t>
            </a:r>
            <a:r>
              <a:rPr lang="es-ES" dirty="0" smtClean="0"/>
              <a:t>”,... </a:t>
            </a:r>
            <a:endParaRPr lang="es-ES" dirty="0"/>
          </a:p>
          <a:p>
            <a:pPr algn="just"/>
            <a:r>
              <a:rPr lang="es-ES" dirty="0"/>
              <a:t>Procura, a través de preguntas y diálogos, que los estudiantes establezcan </a:t>
            </a:r>
            <a:r>
              <a:rPr lang="es-ES" dirty="0" smtClean="0"/>
              <a:t>conjeturas.</a:t>
            </a:r>
          </a:p>
          <a:p>
            <a:pPr algn="just"/>
            <a:r>
              <a:rPr lang="es-ES" dirty="0" smtClean="0"/>
              <a:t>Ernesto </a:t>
            </a:r>
            <a:r>
              <a:rPr lang="es-ES" dirty="0"/>
              <a:t>establece explícitamente las relaciones entre los elementos matemáticos puntuales como una manera de dotar de significado al concepto, lo que de acuerdo con Gavilán (2005) se traduce en una construcción progresiva vertical de los conceptos durante su práctica</a:t>
            </a:r>
            <a:r>
              <a:rPr lang="es-ES" dirty="0" smtClean="0"/>
              <a:t>..</a:t>
            </a:r>
            <a:endParaRPr lang="es-ES" dirty="0"/>
          </a:p>
          <a:p>
            <a:pPr algn="just"/>
            <a:r>
              <a:rPr lang="es-ES" dirty="0"/>
              <a:t>La práctica de Ernesto se caracteriza por potenciar los significados de los elementos matemáticos globales del </a:t>
            </a:r>
            <a:r>
              <a:rPr lang="es-ES" dirty="0" smtClean="0"/>
              <a:t>concepto </a:t>
            </a:r>
            <a:r>
              <a:rPr lang="es-ES" dirty="0"/>
              <a:t>mediante una construcción </a:t>
            </a:r>
            <a:r>
              <a:rPr lang="es-ES" dirty="0" smtClean="0"/>
              <a:t>progresiva </a:t>
            </a:r>
            <a:r>
              <a:rPr lang="es-CO" dirty="0"/>
              <a:t>desde las funciones exponenciales particulares, a la función exponencial genérica y finalmente las funciones exponenciales transformadas . </a:t>
            </a:r>
            <a:endParaRPr lang="es-ES" dirty="0"/>
          </a:p>
          <a:p>
            <a:pPr lvl="0" algn="just"/>
            <a:r>
              <a:rPr lang="es-ES" dirty="0"/>
              <a:t>Establece una</a:t>
            </a:r>
            <a:r>
              <a:rPr lang="es-CO" dirty="0"/>
              <a:t> construcción progresiva horizontal al potenciar los mecanismos de construcción en el orden; interiorizaciones, encapsulación y </a:t>
            </a:r>
            <a:r>
              <a:rPr lang="es-CO" dirty="0" smtClean="0"/>
              <a:t>tematización</a:t>
            </a:r>
            <a:endParaRPr lang="es-CO" b="1" dirty="0"/>
          </a:p>
          <a:p>
            <a:pPr lvl="0" algn="just"/>
            <a:r>
              <a:rPr lang="es-ES" dirty="0" smtClean="0"/>
              <a:t>Tiene </a:t>
            </a:r>
            <a:r>
              <a:rPr lang="es-ES" dirty="0"/>
              <a:t>una visión constructivista del aprendizaje de las matemáticas</a:t>
            </a:r>
            <a:r>
              <a:rPr lang="es-ES" dirty="0" smtClean="0"/>
              <a:t>. </a:t>
            </a:r>
            <a:endParaRPr lang="es-ES" b="1" dirty="0"/>
          </a:p>
        </p:txBody>
      </p:sp>
      <p:sp>
        <p:nvSpPr>
          <p:cNvPr id="4" name="3 Marcador de fecha"/>
          <p:cNvSpPr>
            <a:spLocks noGrp="1"/>
          </p:cNvSpPr>
          <p:nvPr>
            <p:ph type="dt" sz="half" idx="10"/>
          </p:nvPr>
        </p:nvSpPr>
        <p:spPr/>
        <p:txBody>
          <a:bodyPr/>
          <a:lstStyle/>
          <a:p>
            <a:fld id="{CE702D21-7529-4836-86DA-7D1E94CB74B9}"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26</a:t>
            </a:fld>
            <a:endParaRPr lang="es-ES"/>
          </a:p>
        </p:txBody>
      </p:sp>
    </p:spTree>
    <p:extLst>
      <p:ext uri="{BB962C8B-B14F-4D97-AF65-F5344CB8AC3E}">
        <p14:creationId xmlns:p14="http://schemas.microsoft.com/office/powerpoint/2010/main" val="282913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04899" y="1536912"/>
            <a:ext cx="10096500" cy="2219691"/>
          </a:xfrm>
        </p:spPr>
        <p:txBody>
          <a:bodyPr/>
          <a:lstStyle/>
          <a:p>
            <a:r>
              <a:rPr lang="es-ES" noProof="1" smtClean="0"/>
              <a:t>GRACIAS POR SU ATENCIÓN</a:t>
            </a:r>
            <a:endParaRPr lang="es-ES" noProof="1"/>
          </a:p>
        </p:txBody>
      </p:sp>
      <p:sp>
        <p:nvSpPr>
          <p:cNvPr id="3" name="Subtítulo 2"/>
          <p:cNvSpPr>
            <a:spLocks noGrp="1"/>
          </p:cNvSpPr>
          <p:nvPr>
            <p:ph type="subTitle" idx="1"/>
          </p:nvPr>
        </p:nvSpPr>
        <p:spPr>
          <a:xfrm>
            <a:off x="1927654" y="3309983"/>
            <a:ext cx="3278660" cy="955565"/>
          </a:xfrm>
        </p:spPr>
        <p:txBody>
          <a:bodyPr/>
          <a:lstStyle/>
          <a:p>
            <a:r>
              <a:rPr lang="es-ES" noProof="1" smtClean="0"/>
              <a:t>maite@usal.es</a:t>
            </a:r>
            <a:endParaRPr lang="es-ES" noProof="1"/>
          </a:p>
        </p:txBody>
      </p:sp>
      <p:sp>
        <p:nvSpPr>
          <p:cNvPr id="4" name="3 Marcador de fecha"/>
          <p:cNvSpPr>
            <a:spLocks noGrp="1"/>
          </p:cNvSpPr>
          <p:nvPr>
            <p:ph type="dt" sz="half" idx="10"/>
          </p:nvPr>
        </p:nvSpPr>
        <p:spPr/>
        <p:txBody>
          <a:bodyPr/>
          <a:lstStyle/>
          <a:p>
            <a:fld id="{0E8A645A-F15A-4DD1-92E8-C373A9114EF9}"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27</a:t>
            </a:fld>
            <a:endParaRPr lang="es-ES"/>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263" y="3019424"/>
            <a:ext cx="4762500" cy="2447925"/>
          </a:xfrm>
          <a:prstGeom prst="rect">
            <a:avLst/>
          </a:prstGeom>
        </p:spPr>
      </p:pic>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Investigando en educación matemática</a:t>
            </a:r>
            <a:endParaRPr lang="es-ES" dirty="0"/>
          </a:p>
        </p:txBody>
      </p:sp>
      <p:sp>
        <p:nvSpPr>
          <p:cNvPr id="3" name="2 Marcador de contenido"/>
          <p:cNvSpPr>
            <a:spLocks noGrp="1"/>
          </p:cNvSpPr>
          <p:nvPr>
            <p:ph idx="1"/>
          </p:nvPr>
        </p:nvSpPr>
        <p:spPr/>
        <p:txBody>
          <a:bodyPr/>
          <a:lstStyle/>
          <a:p>
            <a:r>
              <a:rPr lang="es-ES" sz="2400" dirty="0" smtClean="0"/>
              <a:t>Bajo rendimiento de los alumnos en </a:t>
            </a:r>
            <a:r>
              <a:rPr lang="es-ES" sz="2400" dirty="0" smtClean="0"/>
              <a:t>matemáticas.</a:t>
            </a:r>
            <a:endParaRPr lang="es-ES" sz="2400" dirty="0" smtClean="0"/>
          </a:p>
          <a:p>
            <a:r>
              <a:rPr lang="es-ES" sz="2400" dirty="0" smtClean="0"/>
              <a:t>Los malos resultados obtenidos en las pruebas internacionales como TIMSS o PISA.</a:t>
            </a:r>
          </a:p>
          <a:p>
            <a:r>
              <a:rPr lang="es-ES" sz="2400" dirty="0" smtClean="0"/>
              <a:t>La desmotivación de los alumnos en las aulas de </a:t>
            </a:r>
            <a:r>
              <a:rPr lang="es-ES" sz="2400" dirty="0" smtClean="0"/>
              <a:t>matemáticas.</a:t>
            </a:r>
            <a:endParaRPr lang="es-ES" sz="2400" dirty="0" smtClean="0"/>
          </a:p>
          <a:p>
            <a:r>
              <a:rPr lang="es-ES" sz="2400" dirty="0" smtClean="0"/>
              <a:t>Falta de significado de los conceptos matemáticos cuando se tratan desde un punto de vista exclusivamente matemático sin tener en cuenta la aplicación de esos conceptos.</a:t>
            </a:r>
          </a:p>
          <a:p>
            <a:r>
              <a:rPr lang="es-ES" sz="2400" dirty="0" smtClean="0"/>
              <a:t>La dificultad de algunos conceptos matemáticos sobre todo los que conciernen al Análisis Matemático (por ejemplo el concepto de límite o el de infinito).</a:t>
            </a:r>
            <a:endParaRPr lang="es-ES" sz="2400" dirty="0"/>
          </a:p>
        </p:txBody>
      </p:sp>
      <p:sp>
        <p:nvSpPr>
          <p:cNvPr id="4" name="3 Marcador de fecha"/>
          <p:cNvSpPr>
            <a:spLocks noGrp="1"/>
          </p:cNvSpPr>
          <p:nvPr>
            <p:ph type="dt" sz="half" idx="10"/>
          </p:nvPr>
        </p:nvSpPr>
        <p:spPr/>
        <p:txBody>
          <a:bodyPr/>
          <a:lstStyle/>
          <a:p>
            <a:fld id="{2FB940FF-5D95-4BD2-A45C-A32086894884}"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3</a:t>
            </a:fld>
            <a:endParaRPr lang="es-ES"/>
          </a:p>
        </p:txBody>
      </p:sp>
    </p:spTree>
    <p:extLst>
      <p:ext uri="{BB962C8B-B14F-4D97-AF65-F5344CB8AC3E}">
        <p14:creationId xmlns:p14="http://schemas.microsoft.com/office/powerpoint/2010/main" val="316030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pPr algn="l" defTabSz="914400">
              <a:lnSpc>
                <a:spcPct val="90000"/>
              </a:lnSpc>
              <a:spcBef>
                <a:spcPts val="0"/>
              </a:spcBef>
              <a:buNone/>
            </a:pPr>
            <a:r>
              <a:rPr lang="es-ES" dirty="0" smtClean="0">
                <a:solidFill>
                  <a:srgbClr val="514843"/>
                </a:solidFill>
                <a:latin typeface="Plantagenet Cherokee"/>
              </a:rPr>
              <a:t>¿Qué es investigar en educación matemática?</a:t>
            </a:r>
            <a:endParaRPr lang="es-ES" sz="2800" b="0" i="0" dirty="0">
              <a:solidFill>
                <a:srgbClr val="514843"/>
              </a:solidFill>
              <a:latin typeface="Plantagenet Cherokee"/>
              <a:ea typeface="+mj-ea"/>
              <a:cs typeface="+mj-cs"/>
            </a:endParaRPr>
          </a:p>
        </p:txBody>
      </p:sp>
      <p:sp>
        <p:nvSpPr>
          <p:cNvPr id="14" name="Marcador de posición de contenido 13"/>
          <p:cNvSpPr>
            <a:spLocks noGrp="1"/>
          </p:cNvSpPr>
          <p:nvPr>
            <p:ph idx="1"/>
          </p:nvPr>
        </p:nvSpPr>
        <p:spPr>
          <a:xfrm>
            <a:off x="1104900" y="1600200"/>
            <a:ext cx="9982200" cy="3305629"/>
          </a:xfrm>
        </p:spPr>
        <p:txBody>
          <a:bodyPr>
            <a:normAutofit/>
          </a:bodyPr>
          <a:lstStyle/>
          <a:p>
            <a:pPr marL="0" indent="0">
              <a:buClr>
                <a:srgbClr val="514843"/>
              </a:buClr>
              <a:buNone/>
            </a:pPr>
            <a:r>
              <a:rPr lang="es-ES" sz="2800" dirty="0" smtClean="0"/>
              <a:t>¿Es buscar métodos más efectivos para la enseñanza?</a:t>
            </a:r>
          </a:p>
          <a:p>
            <a:pPr marL="0" indent="0">
              <a:buClr>
                <a:srgbClr val="514843"/>
              </a:buClr>
              <a:buNone/>
            </a:pPr>
            <a:r>
              <a:rPr lang="es-ES" sz="2800" dirty="0" smtClean="0"/>
              <a:t>¿Es resolver las dificultades que tienen los alumnos para aprender matemáticas?</a:t>
            </a:r>
          </a:p>
          <a:p>
            <a:pPr marL="0" indent="0">
              <a:buClr>
                <a:srgbClr val="514843"/>
              </a:buClr>
              <a:buNone/>
            </a:pPr>
            <a:r>
              <a:rPr lang="es-ES" sz="2800" dirty="0" smtClean="0"/>
              <a:t>¿Es hacer unas matemáticas asequibles para todos?</a:t>
            </a:r>
          </a:p>
          <a:p>
            <a:pPr marL="0" indent="0">
              <a:buClr>
                <a:srgbClr val="514843"/>
              </a:buClr>
              <a:buNone/>
            </a:pPr>
            <a:r>
              <a:rPr lang="es-ES" sz="2800" dirty="0" smtClean="0"/>
              <a:t>¿Es “inventar” materiales más actuales en consonancia con la sociedad en la que vivimos?</a:t>
            </a:r>
          </a:p>
          <a:p>
            <a:pPr>
              <a:buClr>
                <a:srgbClr val="514843"/>
              </a:buClr>
            </a:pPr>
            <a:endParaRPr lang="es-ES" dirty="0"/>
          </a:p>
        </p:txBody>
      </p:sp>
      <p:sp>
        <p:nvSpPr>
          <p:cNvPr id="2" name="1 CuadroTexto"/>
          <p:cNvSpPr txBox="1"/>
          <p:nvPr/>
        </p:nvSpPr>
        <p:spPr>
          <a:xfrm>
            <a:off x="1161142" y="4963886"/>
            <a:ext cx="10029373" cy="1384995"/>
          </a:xfrm>
          <a:prstGeom prst="rect">
            <a:avLst/>
          </a:prstGeom>
          <a:noFill/>
        </p:spPr>
        <p:txBody>
          <a:bodyPr wrap="square" rtlCol="0">
            <a:spAutoFit/>
          </a:bodyPr>
          <a:lstStyle/>
          <a:p>
            <a:r>
              <a:rPr lang="es-ES" sz="2800" dirty="0" smtClean="0"/>
              <a:t>Es fundamentalmente comprender el proceso de enseñanza-aprendizaje para determinar las características que lo definen y poder así mejorar la instrucción</a:t>
            </a:r>
            <a:endParaRPr lang="es-ES" sz="2800" dirty="0"/>
          </a:p>
        </p:txBody>
      </p:sp>
      <p:sp>
        <p:nvSpPr>
          <p:cNvPr id="3" name="2 Marcador de fecha"/>
          <p:cNvSpPr>
            <a:spLocks noGrp="1"/>
          </p:cNvSpPr>
          <p:nvPr>
            <p:ph type="dt" sz="half" idx="10"/>
          </p:nvPr>
        </p:nvSpPr>
        <p:spPr/>
        <p:txBody>
          <a:bodyPr/>
          <a:lstStyle/>
          <a:p>
            <a:fld id="{8B541E7A-F10E-4E09-B977-649C2E4473A8}" type="datetime1">
              <a:rPr lang="es-ES" smtClean="0"/>
              <a:t>27/07/2015</a:t>
            </a:fld>
            <a:endParaRPr lang="es-ES"/>
          </a:p>
        </p:txBody>
      </p:sp>
      <p:sp>
        <p:nvSpPr>
          <p:cNvPr id="4" name="3 Marcador de número de diapositiva"/>
          <p:cNvSpPr>
            <a:spLocks noGrp="1"/>
          </p:cNvSpPr>
          <p:nvPr>
            <p:ph type="sldNum" sz="quarter" idx="12"/>
          </p:nvPr>
        </p:nvSpPr>
        <p:spPr/>
        <p:txBody>
          <a:bodyPr/>
          <a:lstStyle/>
          <a:p>
            <a:fld id="{0FF54DE5-C571-48E8-A5BC-B369434E2F44}" type="slidenum">
              <a:rPr lang="es-ES" smtClean="0"/>
              <a:t>4</a:t>
            </a:fld>
            <a:endParaRPr lang="es-ES"/>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¿Por qué la función exponencial?</a:t>
            </a:r>
            <a:endParaRPr lang="es-ES" dirty="0"/>
          </a:p>
        </p:txBody>
      </p:sp>
      <p:sp>
        <p:nvSpPr>
          <p:cNvPr id="3" name="2 Marcador de contenido"/>
          <p:cNvSpPr>
            <a:spLocks noGrp="1"/>
          </p:cNvSpPr>
          <p:nvPr>
            <p:ph idx="1"/>
          </p:nvPr>
        </p:nvSpPr>
        <p:spPr/>
        <p:txBody>
          <a:bodyPr>
            <a:noAutofit/>
          </a:bodyPr>
          <a:lstStyle/>
          <a:p>
            <a:r>
              <a:rPr lang="es-ES" sz="2800" dirty="0" smtClean="0"/>
              <a:t>Ausencia de estudios sobre este concepto</a:t>
            </a:r>
          </a:p>
          <a:p>
            <a:r>
              <a:rPr lang="es-ES" sz="2800" dirty="0" smtClean="0"/>
              <a:t>La poca dedicación que se le da en las aulas</a:t>
            </a:r>
          </a:p>
          <a:p>
            <a:r>
              <a:rPr lang="es-ES" sz="2800" dirty="0" smtClean="0"/>
              <a:t>La inversión histórica respecto de la función logaritmo</a:t>
            </a:r>
          </a:p>
          <a:p>
            <a:r>
              <a:rPr lang="es-ES" sz="2800" dirty="0" smtClean="0"/>
              <a:t>Comprender el proceso de construcción de esta función.</a:t>
            </a:r>
          </a:p>
          <a:p>
            <a:r>
              <a:rPr lang="es-ES" sz="2800" dirty="0" smtClean="0"/>
              <a:t>Su aplicabilidad a numerosas situaciones: crecimiento de poblaciones, decaimiento radioactivo, interés compuesto, escalas musicales.</a:t>
            </a:r>
          </a:p>
          <a:p>
            <a:r>
              <a:rPr lang="es-ES" sz="2800" dirty="0" smtClean="0"/>
              <a:t>Gran número de representaciones: diagramas de árbol, figuras incrustadas, espirales logarítmicas, gráficas, tablas, ecuaciones</a:t>
            </a:r>
            <a:endParaRPr lang="es-ES" sz="2800" dirty="0"/>
          </a:p>
        </p:txBody>
      </p:sp>
      <p:sp>
        <p:nvSpPr>
          <p:cNvPr id="4" name="3 Marcador de fecha"/>
          <p:cNvSpPr>
            <a:spLocks noGrp="1"/>
          </p:cNvSpPr>
          <p:nvPr>
            <p:ph type="dt" sz="half" idx="10"/>
          </p:nvPr>
        </p:nvSpPr>
        <p:spPr/>
        <p:txBody>
          <a:bodyPr/>
          <a:lstStyle/>
          <a:p>
            <a:fld id="{B4A0AB3A-ADCC-47B4-8979-5B0D92F50D12}"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5</a:t>
            </a:fld>
            <a:endParaRPr lang="es-ES"/>
          </a:p>
        </p:txBody>
      </p:sp>
    </p:spTree>
    <p:extLst>
      <p:ext uri="{BB962C8B-B14F-4D97-AF65-F5344CB8AC3E}">
        <p14:creationId xmlns:p14="http://schemas.microsoft.com/office/powerpoint/2010/main" val="206322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Modelo de conocimiento APOS</a:t>
            </a:r>
            <a:endParaRPr lang="es-ES" dirty="0"/>
          </a:p>
        </p:txBody>
      </p:sp>
      <p:sp>
        <p:nvSpPr>
          <p:cNvPr id="3" name="2 Marcador de contenido"/>
          <p:cNvSpPr>
            <a:spLocks noGrp="1"/>
          </p:cNvSpPr>
          <p:nvPr>
            <p:ph idx="1"/>
          </p:nvPr>
        </p:nvSpPr>
        <p:spPr/>
        <p:txBody>
          <a:bodyPr>
            <a:normAutofit lnSpcReduction="10000"/>
          </a:bodyPr>
          <a:lstStyle/>
          <a:p>
            <a:pPr marL="0" indent="0">
              <a:buNone/>
            </a:pPr>
            <a:r>
              <a:rPr lang="es-CO" sz="2400" dirty="0"/>
              <a:t>C</a:t>
            </a:r>
            <a:r>
              <a:rPr lang="es-CO" sz="2400" dirty="0" smtClean="0"/>
              <a:t>onocimiento </a:t>
            </a:r>
            <a:r>
              <a:rPr lang="es-CO" sz="2400" dirty="0"/>
              <a:t>matemático de un individuo «</a:t>
            </a:r>
            <a:r>
              <a:rPr lang="es-CO" sz="2400" i="1" dirty="0"/>
              <a:t>es su tendencia a responder ante situaciones matemáticas problemáticas reflexionando sobre ellas; construyendo y reconstruyendo acciones, procesos y objetos matemáticos y organizándolos en esquemas con el fin de manejar las situaciones».</a:t>
            </a:r>
            <a:r>
              <a:rPr lang="es-CO" sz="2400" dirty="0"/>
              <a:t> (</a:t>
            </a:r>
            <a:r>
              <a:rPr lang="es-CO" sz="2400" dirty="0" err="1"/>
              <a:t>Dubinsky</a:t>
            </a:r>
            <a:r>
              <a:rPr lang="es-CO" sz="2400" dirty="0"/>
              <a:t>, 1996, p. 32</a:t>
            </a:r>
            <a:r>
              <a:rPr lang="es-CO" sz="2400" dirty="0" smtClean="0"/>
              <a:t>)</a:t>
            </a:r>
          </a:p>
          <a:p>
            <a:pPr marL="0" indent="0">
              <a:buNone/>
            </a:pPr>
            <a:r>
              <a:rPr lang="es-CO" sz="2400" dirty="0"/>
              <a:t>En la teoría APOS, se parte de la idea de que la comprensión matemática de un concepto se inicia con la manipulación de un objeto físico o mental para formar </a:t>
            </a:r>
            <a:r>
              <a:rPr lang="es-CO" sz="2400" b="1" i="1" u="sng" dirty="0"/>
              <a:t>acciones</a:t>
            </a:r>
            <a:r>
              <a:rPr lang="es-CO" sz="2400" dirty="0"/>
              <a:t>, de manera que la repetición de esas manipulaciones permita que sean interiorizadas para formar </a:t>
            </a:r>
            <a:r>
              <a:rPr lang="es-CO" sz="2400" b="1" i="1" u="sng" dirty="0"/>
              <a:t>procesos,</a:t>
            </a:r>
            <a:r>
              <a:rPr lang="es-CO" sz="2400" dirty="0"/>
              <a:t> los cuales pueden ser encapsulados para formar </a:t>
            </a:r>
            <a:r>
              <a:rPr lang="es-CO" sz="2400" b="1" i="1" u="sng" dirty="0"/>
              <a:t>objetos</a:t>
            </a:r>
            <a:r>
              <a:rPr lang="es-CO" sz="2400" dirty="0"/>
              <a:t>. Los objetos, pueden ser </a:t>
            </a:r>
            <a:r>
              <a:rPr lang="es-CO" sz="2400" dirty="0" err="1"/>
              <a:t>desencapsulados</a:t>
            </a:r>
            <a:r>
              <a:rPr lang="es-CO" sz="2400" dirty="0"/>
              <a:t> invirtiendo el proceso por el cual fueron formados. Finalmente acciones, procesos y objetos pueden ser organizados en </a:t>
            </a:r>
            <a:r>
              <a:rPr lang="es-CO" sz="2400" b="1" i="1" u="sng" dirty="0"/>
              <a:t>esquemas</a:t>
            </a:r>
            <a:r>
              <a:rPr lang="es-CO" sz="2400" dirty="0"/>
              <a:t> (</a:t>
            </a:r>
            <a:r>
              <a:rPr lang="es-CO" sz="2400" dirty="0" err="1"/>
              <a:t>Dubinsky</a:t>
            </a:r>
            <a:r>
              <a:rPr lang="es-CO" sz="2400" dirty="0"/>
              <a:t> y </a:t>
            </a:r>
            <a:r>
              <a:rPr lang="es-CO" sz="2400" dirty="0" err="1"/>
              <a:t>Mcdonald</a:t>
            </a:r>
            <a:r>
              <a:rPr lang="es-CO" sz="2400" dirty="0"/>
              <a:t>, 2001)</a:t>
            </a:r>
            <a:endParaRPr lang="es-ES" sz="2400" dirty="0"/>
          </a:p>
          <a:p>
            <a:endParaRPr lang="es-ES" dirty="0"/>
          </a:p>
        </p:txBody>
      </p:sp>
      <p:sp>
        <p:nvSpPr>
          <p:cNvPr id="4" name="3 Marcador de fecha"/>
          <p:cNvSpPr>
            <a:spLocks noGrp="1"/>
          </p:cNvSpPr>
          <p:nvPr>
            <p:ph type="dt" sz="half" idx="10"/>
          </p:nvPr>
        </p:nvSpPr>
        <p:spPr/>
        <p:txBody>
          <a:bodyPr/>
          <a:lstStyle/>
          <a:p>
            <a:fld id="{F5646B77-5682-4464-BB2F-2F133535B2D1}"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6</a:t>
            </a:fld>
            <a:endParaRPr lang="es-ES"/>
          </a:p>
        </p:txBody>
      </p:sp>
    </p:spTree>
    <p:extLst>
      <p:ext uri="{BB962C8B-B14F-4D97-AF65-F5344CB8AC3E}">
        <p14:creationId xmlns:p14="http://schemas.microsoft.com/office/powerpoint/2010/main" val="151038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Mecanismos de construcción</a:t>
            </a:r>
            <a:endParaRPr lang="es-ES" dirty="0"/>
          </a:p>
        </p:txBody>
      </p:sp>
      <p:pic>
        <p:nvPicPr>
          <p:cNvPr id="4"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5314" y="1582058"/>
            <a:ext cx="9637485" cy="4905828"/>
          </a:xfrm>
          <a:prstGeom prst="rect">
            <a:avLst/>
          </a:prstGeom>
          <a:noFill/>
          <a:ln>
            <a:noFill/>
          </a:ln>
        </p:spPr>
      </p:pic>
      <p:sp>
        <p:nvSpPr>
          <p:cNvPr id="3" name="2 Marcador de fecha"/>
          <p:cNvSpPr>
            <a:spLocks noGrp="1"/>
          </p:cNvSpPr>
          <p:nvPr>
            <p:ph type="dt" sz="half" idx="10"/>
          </p:nvPr>
        </p:nvSpPr>
        <p:spPr/>
        <p:txBody>
          <a:bodyPr/>
          <a:lstStyle/>
          <a:p>
            <a:fld id="{872017AB-72D6-41DE-831E-344B60BF7E8A}"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7</a:t>
            </a:fld>
            <a:endParaRPr lang="es-ES"/>
          </a:p>
        </p:txBody>
      </p:sp>
    </p:spTree>
    <p:extLst>
      <p:ext uri="{BB962C8B-B14F-4D97-AF65-F5344CB8AC3E}">
        <p14:creationId xmlns:p14="http://schemas.microsoft.com/office/powerpoint/2010/main" val="10235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Etapas de la investigación</a:t>
            </a:r>
            <a:endParaRPr lang="es-ES" dirty="0"/>
          </a:p>
        </p:txBody>
      </p:sp>
      <p:sp>
        <p:nvSpPr>
          <p:cNvPr id="3" name="2 Marcador de contenido"/>
          <p:cNvSpPr>
            <a:spLocks noGrp="1"/>
          </p:cNvSpPr>
          <p:nvPr>
            <p:ph idx="1"/>
          </p:nvPr>
        </p:nvSpPr>
        <p:spPr/>
        <p:txBody>
          <a:bodyPr>
            <a:normAutofit/>
          </a:bodyPr>
          <a:lstStyle/>
          <a:p>
            <a:r>
              <a:rPr lang="es-ES" sz="3200" dirty="0" smtClean="0"/>
              <a:t>Descomposición genética de la función exponencial</a:t>
            </a:r>
          </a:p>
          <a:p>
            <a:r>
              <a:rPr lang="es-ES" sz="3200" dirty="0" smtClean="0"/>
              <a:t>Recogida de la información mediante la grabación de las sesiones de aula y entrevistas semiestructuradas posteriores a cada una de las sesiones de contraste con el docente</a:t>
            </a:r>
          </a:p>
          <a:p>
            <a:r>
              <a:rPr lang="es-ES" sz="3200" dirty="0" smtClean="0"/>
              <a:t>Análisis de la práctica del docente a través de la modelación de la descomposición genética y determinación de las características que subyacen a esa práctica.</a:t>
            </a:r>
            <a:endParaRPr lang="es-ES" sz="3200" dirty="0"/>
          </a:p>
        </p:txBody>
      </p:sp>
      <p:sp>
        <p:nvSpPr>
          <p:cNvPr id="4" name="3 Marcador de fecha"/>
          <p:cNvSpPr>
            <a:spLocks noGrp="1"/>
          </p:cNvSpPr>
          <p:nvPr>
            <p:ph type="dt" sz="half" idx="10"/>
          </p:nvPr>
        </p:nvSpPr>
        <p:spPr/>
        <p:txBody>
          <a:bodyPr/>
          <a:lstStyle/>
          <a:p>
            <a:fld id="{6B711E57-7D69-4B8F-B090-F19E35D3A021}" type="datetime1">
              <a:rPr lang="es-ES" smtClean="0"/>
              <a:t>27/07/2015</a:t>
            </a:fld>
            <a:endParaRPr lang="es-ES"/>
          </a:p>
        </p:txBody>
      </p:sp>
      <p:sp>
        <p:nvSpPr>
          <p:cNvPr id="5" name="4 Marcador de número de diapositiva"/>
          <p:cNvSpPr>
            <a:spLocks noGrp="1"/>
          </p:cNvSpPr>
          <p:nvPr>
            <p:ph type="sldNum" sz="quarter" idx="12"/>
          </p:nvPr>
        </p:nvSpPr>
        <p:spPr/>
        <p:txBody>
          <a:bodyPr/>
          <a:lstStyle/>
          <a:p>
            <a:fld id="{0FF54DE5-C571-48E8-A5BC-B369434E2F44}" type="slidenum">
              <a:rPr lang="es-ES" smtClean="0"/>
              <a:t>8</a:t>
            </a:fld>
            <a:endParaRPr lang="es-ES"/>
          </a:p>
        </p:txBody>
      </p:sp>
    </p:spTree>
    <p:extLst>
      <p:ext uri="{BB962C8B-B14F-4D97-AF65-F5344CB8AC3E}">
        <p14:creationId xmlns:p14="http://schemas.microsoft.com/office/powerpoint/2010/main" val="422076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Descomposición genética de la función exponencial</a:t>
            </a:r>
            <a:endParaRPr lang="es-ES" dirty="0"/>
          </a:p>
        </p:txBody>
      </p:sp>
      <p:sp>
        <p:nvSpPr>
          <p:cNvPr id="3" name="2 Marcador de contenido"/>
          <p:cNvSpPr>
            <a:spLocks noGrp="1"/>
          </p:cNvSpPr>
          <p:nvPr>
            <p:ph idx="1"/>
          </p:nvPr>
        </p:nvSpPr>
        <p:spPr>
          <a:xfrm>
            <a:off x="1104900" y="2908995"/>
            <a:ext cx="9982200" cy="3719285"/>
          </a:xfrm>
        </p:spPr>
        <p:txBody>
          <a:bodyPr>
            <a:noAutofit/>
          </a:bodyPr>
          <a:lstStyle/>
          <a:p>
            <a:r>
              <a:rPr lang="es-ES" sz="2800" dirty="0" smtClean="0"/>
              <a:t>Análisis histórico-epistemológica del concepto de función exponencial (Cordero y Miranda, 2002).</a:t>
            </a:r>
          </a:p>
          <a:p>
            <a:r>
              <a:rPr lang="es-ES" sz="2800" dirty="0" smtClean="0"/>
              <a:t>Revisión de los resultados de investigaciones previas de los procesos utilizados por los estudiantes cuando tratan de comprender el concepto de función exponencial (</a:t>
            </a:r>
            <a:r>
              <a:rPr lang="es-ES" sz="2800" dirty="0" err="1" smtClean="0"/>
              <a:t>Dubinsky</a:t>
            </a:r>
            <a:r>
              <a:rPr lang="es-ES" sz="2800" dirty="0" smtClean="0"/>
              <a:t> y Lewin, 1986)</a:t>
            </a:r>
          </a:p>
          <a:p>
            <a:r>
              <a:rPr lang="es-ES" sz="2800" dirty="0" smtClean="0"/>
              <a:t>Recurrir a la experiencia del profesor o investigador (</a:t>
            </a:r>
            <a:r>
              <a:rPr lang="es-ES" sz="2800" dirty="0" err="1" smtClean="0"/>
              <a:t>Dubinsky</a:t>
            </a:r>
            <a:r>
              <a:rPr lang="es-ES" sz="2800" dirty="0" smtClean="0"/>
              <a:t> y </a:t>
            </a:r>
            <a:r>
              <a:rPr lang="es-ES" sz="2800" dirty="0" err="1" smtClean="0"/>
              <a:t>Harel</a:t>
            </a:r>
            <a:r>
              <a:rPr lang="es-ES" sz="2800" dirty="0" smtClean="0"/>
              <a:t>, 1992; </a:t>
            </a:r>
            <a:r>
              <a:rPr lang="es-ES" sz="2800" dirty="0" err="1" smtClean="0"/>
              <a:t>Vidakovic</a:t>
            </a:r>
            <a:r>
              <a:rPr lang="es-ES" sz="2800" dirty="0" smtClean="0"/>
              <a:t>, 1997)</a:t>
            </a:r>
            <a:endParaRPr lang="es-ES" sz="2800" b="1" dirty="0"/>
          </a:p>
        </p:txBody>
      </p:sp>
      <p:sp>
        <p:nvSpPr>
          <p:cNvPr id="4" name="3 CuadroTexto"/>
          <p:cNvSpPr txBox="1"/>
          <p:nvPr/>
        </p:nvSpPr>
        <p:spPr>
          <a:xfrm>
            <a:off x="1233714" y="1524000"/>
            <a:ext cx="9724572" cy="1384995"/>
          </a:xfrm>
          <a:prstGeom prst="rect">
            <a:avLst/>
          </a:prstGeom>
          <a:noFill/>
        </p:spPr>
        <p:txBody>
          <a:bodyPr wrap="square" rtlCol="0">
            <a:spAutoFit/>
          </a:bodyPr>
          <a:lstStyle/>
          <a:p>
            <a:r>
              <a:rPr lang="es-ES" sz="2800" dirty="0" smtClean="0"/>
              <a:t>Descripción detallada de cada una de las construcciones mentales  que un individuo debe hacer para comprender un concepto</a:t>
            </a:r>
            <a:endParaRPr lang="es-ES" sz="2800" dirty="0"/>
          </a:p>
        </p:txBody>
      </p:sp>
      <p:sp>
        <p:nvSpPr>
          <p:cNvPr id="5" name="4 Marcador de fecha"/>
          <p:cNvSpPr>
            <a:spLocks noGrp="1"/>
          </p:cNvSpPr>
          <p:nvPr>
            <p:ph type="dt" sz="half" idx="10"/>
          </p:nvPr>
        </p:nvSpPr>
        <p:spPr/>
        <p:txBody>
          <a:bodyPr/>
          <a:lstStyle/>
          <a:p>
            <a:fld id="{85105799-B49E-46A1-96EE-C6DF4A14262D}" type="datetime1">
              <a:rPr lang="es-ES" smtClean="0"/>
              <a:t>27/07/2015</a:t>
            </a:fld>
            <a:endParaRPr lang="es-ES"/>
          </a:p>
        </p:txBody>
      </p:sp>
      <p:sp>
        <p:nvSpPr>
          <p:cNvPr id="6" name="5 Marcador de número de diapositiva"/>
          <p:cNvSpPr>
            <a:spLocks noGrp="1"/>
          </p:cNvSpPr>
          <p:nvPr>
            <p:ph type="sldNum" sz="quarter" idx="12"/>
          </p:nvPr>
        </p:nvSpPr>
        <p:spPr/>
        <p:txBody>
          <a:bodyPr/>
          <a:lstStyle/>
          <a:p>
            <a:fld id="{0FF54DE5-C571-48E8-A5BC-B369434E2F44}" type="slidenum">
              <a:rPr lang="es-ES" smtClean="0"/>
              <a:t>9</a:t>
            </a:fld>
            <a:endParaRPr lang="es-ES"/>
          </a:p>
        </p:txBody>
      </p:sp>
    </p:spTree>
    <p:extLst>
      <p:ext uri="{BB962C8B-B14F-4D97-AF65-F5344CB8AC3E}">
        <p14:creationId xmlns:p14="http://schemas.microsoft.com/office/powerpoint/2010/main" val="237586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cademicLiterature_16x9_TP103431361" id="{5F96931E-AB0C-4596-BACB-72E4435FDDAD}" vid="{89BC7A8E-9260-4268-AED0-21C1F479CF45}"/>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académica, rayas finas y diseño de la cinta (pantalla panorámica)</Template>
  <TotalTime>0</TotalTime>
  <Words>2451</Words>
  <Application>Microsoft Office PowerPoint</Application>
  <PresentationFormat>Panorámica</PresentationFormat>
  <Paragraphs>217</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27</vt:i4>
      </vt:variant>
    </vt:vector>
  </HeadingPairs>
  <TitlesOfParts>
    <vt:vector size="35" baseType="lpstr">
      <vt:lpstr>Arial</vt:lpstr>
      <vt:lpstr>Calibri</vt:lpstr>
      <vt:lpstr>Cambria Math</vt:lpstr>
      <vt:lpstr>Euphemia</vt:lpstr>
      <vt:lpstr>Plantagenet Cherokee</vt:lpstr>
      <vt:lpstr>Wingdings</vt:lpstr>
      <vt:lpstr>Academic Literature 16x9</vt:lpstr>
      <vt:lpstr>Diseño personalizado</vt:lpstr>
      <vt:lpstr>Investigando en educación matemática: La práctica del profesor sobre la función exponencial</vt:lpstr>
      <vt:lpstr>Sociedad Española de Investigación en Educación Matemática</vt:lpstr>
      <vt:lpstr>Investigando en educación matemática</vt:lpstr>
      <vt:lpstr>¿Qué es investigar en educación matemática?</vt:lpstr>
      <vt:lpstr>¿Por qué la función exponencial?</vt:lpstr>
      <vt:lpstr>Modelo de conocimiento APOS</vt:lpstr>
      <vt:lpstr>Mecanismos de construcción</vt:lpstr>
      <vt:lpstr>Etapas de la investigación</vt:lpstr>
      <vt:lpstr>Descomposición genética de la función exponencial</vt:lpstr>
      <vt:lpstr>Evolución histórica del concepto</vt:lpstr>
      <vt:lpstr>Comprensión del concepto función exponencial.</vt:lpstr>
      <vt:lpstr>Errores y dificultades</vt:lpstr>
      <vt:lpstr>Propuestas de enseñanza</vt:lpstr>
      <vt:lpstr>Elementos matemáticos </vt:lpstr>
      <vt:lpstr>Metodología de investigación</vt:lpstr>
      <vt:lpstr>Los casos</vt:lpstr>
      <vt:lpstr>INSTRUMENTOS</vt:lpstr>
      <vt:lpstr>Análisis de los datos</vt:lpstr>
      <vt:lpstr>Codificación</vt:lpstr>
      <vt:lpstr>Segmentación</vt:lpstr>
      <vt:lpstr>Encadenamiento de segmentos</vt:lpstr>
      <vt:lpstr>Modelación de cada mecanismos de construcción</vt:lpstr>
      <vt:lpstr>Construcción de las viñetas</vt:lpstr>
      <vt:lpstr>Análisis de tercer orden</vt:lpstr>
      <vt:lpstr>Modelación de la descomposición genética</vt:lpstr>
      <vt:lpstr>Perspectiva de la práctica</vt:lpstr>
      <vt:lpstr>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2015-06-22T19:08:21Z</dcterms:created>
  <dcterms:modified xsi:type="dcterms:W3CDTF">2015-07-27T09:55:08Z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